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5"/>
    <p:sldMasterId id="2147483663" r:id="rId6"/>
    <p:sldMasterId id="2147483736" r:id="rId7"/>
    <p:sldMasterId id="2147483687" r:id="rId8"/>
    <p:sldMasterId id="2147483706" r:id="rId9"/>
    <p:sldMasterId id="2147483750" r:id="rId10"/>
    <p:sldMasterId id="2147483801" r:id="rId11"/>
  </p:sldMasterIdLst>
  <p:notesMasterIdLst>
    <p:notesMasterId r:id="rId102"/>
  </p:notesMasterIdLst>
  <p:handoutMasterIdLst>
    <p:handoutMasterId r:id="rId103"/>
  </p:handoutMasterIdLst>
  <p:sldIdLst>
    <p:sldId id="316" r:id="rId12"/>
    <p:sldId id="426" r:id="rId13"/>
    <p:sldId id="427" r:id="rId14"/>
    <p:sldId id="320" r:id="rId15"/>
    <p:sldId id="472" r:id="rId16"/>
    <p:sldId id="473" r:id="rId17"/>
    <p:sldId id="474" r:id="rId18"/>
    <p:sldId id="475" r:id="rId19"/>
    <p:sldId id="319" r:id="rId20"/>
    <p:sldId id="264" r:id="rId21"/>
    <p:sldId id="265" r:id="rId22"/>
    <p:sldId id="456" r:id="rId23"/>
    <p:sldId id="266" r:id="rId24"/>
    <p:sldId id="323" r:id="rId25"/>
    <p:sldId id="375" r:id="rId26"/>
    <p:sldId id="458" r:id="rId27"/>
    <p:sldId id="459" r:id="rId28"/>
    <p:sldId id="362" r:id="rId29"/>
    <p:sldId id="397" r:id="rId30"/>
    <p:sldId id="455" r:id="rId31"/>
    <p:sldId id="460" r:id="rId32"/>
    <p:sldId id="470" r:id="rId33"/>
    <p:sldId id="471" r:id="rId34"/>
    <p:sldId id="450" r:id="rId35"/>
    <p:sldId id="451" r:id="rId36"/>
    <p:sldId id="418" r:id="rId37"/>
    <p:sldId id="409" r:id="rId38"/>
    <p:sldId id="419" r:id="rId39"/>
    <p:sldId id="423" r:id="rId40"/>
    <p:sldId id="415" r:id="rId41"/>
    <p:sldId id="417" r:id="rId42"/>
    <p:sldId id="457" r:id="rId43"/>
    <p:sldId id="290" r:id="rId44"/>
    <p:sldId id="393" r:id="rId45"/>
    <p:sldId id="394" r:id="rId46"/>
    <p:sldId id="461" r:id="rId47"/>
    <p:sldId id="398" r:id="rId48"/>
    <p:sldId id="399" r:id="rId49"/>
    <p:sldId id="401" r:id="rId50"/>
    <p:sldId id="462" r:id="rId51"/>
    <p:sldId id="400" r:id="rId52"/>
    <p:sldId id="421" r:id="rId53"/>
    <p:sldId id="422" r:id="rId54"/>
    <p:sldId id="463" r:id="rId55"/>
    <p:sldId id="481" r:id="rId56"/>
    <p:sldId id="443" r:id="rId57"/>
    <p:sldId id="355" r:id="rId58"/>
    <p:sldId id="476" r:id="rId59"/>
    <p:sldId id="477" r:id="rId60"/>
    <p:sldId id="478" r:id="rId61"/>
    <p:sldId id="479" r:id="rId62"/>
    <p:sldId id="480" r:id="rId63"/>
    <p:sldId id="356" r:id="rId64"/>
    <p:sldId id="328" r:id="rId65"/>
    <p:sldId id="296" r:id="rId66"/>
    <p:sldId id="297" r:id="rId67"/>
    <p:sldId id="298" r:id="rId68"/>
    <p:sldId id="464" r:id="rId69"/>
    <p:sldId id="465" r:id="rId70"/>
    <p:sldId id="466" r:id="rId71"/>
    <p:sldId id="467" r:id="rId72"/>
    <p:sldId id="468" r:id="rId73"/>
    <p:sldId id="469" r:id="rId74"/>
    <p:sldId id="403" r:id="rId75"/>
    <p:sldId id="404" r:id="rId76"/>
    <p:sldId id="405" r:id="rId77"/>
    <p:sldId id="406" r:id="rId78"/>
    <p:sldId id="407" r:id="rId79"/>
    <p:sldId id="386" r:id="rId80"/>
    <p:sldId id="425" r:id="rId81"/>
    <p:sldId id="410" r:id="rId82"/>
    <p:sldId id="391" r:id="rId83"/>
    <p:sldId id="482" r:id="rId84"/>
    <p:sldId id="435" r:id="rId85"/>
    <p:sldId id="429" r:id="rId86"/>
    <p:sldId id="430" r:id="rId87"/>
    <p:sldId id="431" r:id="rId88"/>
    <p:sldId id="436" r:id="rId89"/>
    <p:sldId id="434" r:id="rId90"/>
    <p:sldId id="437" r:id="rId91"/>
    <p:sldId id="432" r:id="rId92"/>
    <p:sldId id="438" r:id="rId93"/>
    <p:sldId id="439" r:id="rId94"/>
    <p:sldId id="440" r:id="rId95"/>
    <p:sldId id="441" r:id="rId96"/>
    <p:sldId id="433" r:id="rId97"/>
    <p:sldId id="453" r:id="rId98"/>
    <p:sldId id="385" r:id="rId99"/>
    <p:sldId id="326" r:id="rId100"/>
    <p:sldId id="32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5FD54A7-AC5B-45DA-9C68-E72D247F8857}">
          <p14:sldIdLst>
            <p14:sldId id="316"/>
            <p14:sldId id="426"/>
            <p14:sldId id="427"/>
            <p14:sldId id="320"/>
          </p14:sldIdLst>
        </p14:section>
        <p14:section name="MVC Design Pattern" id="{A90D69C9-471C-400B-9B4A-295CCFC6CF73}">
          <p14:sldIdLst>
            <p14:sldId id="472"/>
            <p14:sldId id="473"/>
            <p14:sldId id="474"/>
            <p14:sldId id="475"/>
          </p14:sldIdLst>
        </p14:section>
        <p14:section name="Role of Models" id="{87B351D4-987C-4162-B4A6-CE25CB5A8A31}">
          <p14:sldIdLst>
            <p14:sldId id="319"/>
            <p14:sldId id="264"/>
            <p14:sldId id="265"/>
            <p14:sldId id="456"/>
            <p14:sldId id="266"/>
          </p14:sldIdLst>
        </p14:section>
        <p14:section name="Model Development [New]" id="{CD63322D-87C9-4262-B562-215F923B5BFC}">
          <p14:sldIdLst>
            <p14:sldId id="323"/>
            <p14:sldId id="375"/>
            <p14:sldId id="458"/>
            <p14:sldId id="459"/>
            <p14:sldId id="362"/>
            <p14:sldId id="397"/>
            <p14:sldId id="455"/>
            <p14:sldId id="460"/>
            <p14:sldId id="470"/>
            <p14:sldId id="471"/>
            <p14:sldId id="450"/>
            <p14:sldId id="451"/>
            <p14:sldId id="418"/>
            <p14:sldId id="409"/>
            <p14:sldId id="419"/>
            <p14:sldId id="423"/>
            <p14:sldId id="415"/>
          </p14:sldIdLst>
        </p14:section>
        <p14:section name="Code-based Modeling" id="{17654CC9-5D3E-472A-B97C-6350FFA185D7}">
          <p14:sldIdLst>
            <p14:sldId id="417"/>
            <p14:sldId id="457"/>
            <p14:sldId id="290"/>
            <p14:sldId id="393"/>
            <p14:sldId id="394"/>
            <p14:sldId id="461"/>
            <p14:sldId id="398"/>
            <p14:sldId id="399"/>
            <p14:sldId id="401"/>
            <p14:sldId id="462"/>
            <p14:sldId id="400"/>
            <p14:sldId id="421"/>
            <p14:sldId id="422"/>
            <p14:sldId id="463"/>
            <p14:sldId id="481"/>
            <p14:sldId id="443"/>
            <p14:sldId id="355"/>
            <p14:sldId id="476"/>
            <p14:sldId id="477"/>
            <p14:sldId id="478"/>
            <p14:sldId id="479"/>
            <p14:sldId id="480"/>
            <p14:sldId id="356"/>
          </p14:sldIdLst>
        </p14:section>
        <p14:section name="Model Design" id="{B016AD26-6DA2-4ABA-B740-BA8D7F7143F1}">
          <p14:sldIdLst>
            <p14:sldId id="328"/>
            <p14:sldId id="296"/>
            <p14:sldId id="297"/>
            <p14:sldId id="298"/>
            <p14:sldId id="464"/>
            <p14:sldId id="465"/>
            <p14:sldId id="466"/>
            <p14:sldId id="467"/>
            <p14:sldId id="468"/>
            <p14:sldId id="469"/>
            <p14:sldId id="403"/>
            <p14:sldId id="404"/>
            <p14:sldId id="405"/>
            <p14:sldId id="406"/>
            <p14:sldId id="407"/>
            <p14:sldId id="386"/>
            <p14:sldId id="425"/>
            <p14:sldId id="410"/>
            <p14:sldId id="391"/>
            <p14:sldId id="482"/>
          </p14:sldIdLst>
        </p14:section>
        <p14:section name="EF Core New Features [New] [Optional]" id="{D7C47979-565C-4665-93C8-953942B4377F}">
          <p14:sldIdLst>
            <p14:sldId id="435"/>
            <p14:sldId id="429"/>
            <p14:sldId id="430"/>
            <p14:sldId id="431"/>
            <p14:sldId id="436"/>
            <p14:sldId id="434"/>
            <p14:sldId id="437"/>
            <p14:sldId id="432"/>
            <p14:sldId id="438"/>
            <p14:sldId id="439"/>
            <p14:sldId id="440"/>
            <p14:sldId id="441"/>
            <p14:sldId id="433"/>
          </p14:sldIdLst>
        </p14:section>
        <p14:section name="Additional Demos [Optional]" id="{2D2C46E5-0594-4423-9A82-2F588C4F7275}">
          <p14:sldIdLst>
            <p14:sldId id="453"/>
          </p14:sldIdLst>
        </p14:section>
        <p14:section name="Summary" id="{F20B487C-EA8F-4898-B787-4EB0F1AD9167}">
          <p14:sldIdLst>
            <p14:sldId id="385"/>
            <p14:sldId id="326"/>
            <p14:sldId id="3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lendra Singh (Randstad India Ltd)" initials="SS(IL" lastIdx="7" clrIdx="0">
    <p:extLst>
      <p:ext uri="{19B8F6BF-5375-455C-9EA6-DF929625EA0E}">
        <p15:presenceInfo xmlns:p15="http://schemas.microsoft.com/office/powerpoint/2012/main" userId="S-1-5-21-2146773085-903363285-719344707-19017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7258"/>
    <a:srgbClr val="0070C0"/>
    <a:srgbClr val="287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3" autoAdjust="0"/>
    <p:restoredTop sz="46158" autoAdjust="0"/>
  </p:normalViewPr>
  <p:slideViewPr>
    <p:cSldViewPr snapToGrid="0">
      <p:cViewPr varScale="1">
        <p:scale>
          <a:sx n="52" d="100"/>
          <a:sy n="52" d="100"/>
        </p:scale>
        <p:origin x="2586" y="78"/>
      </p:cViewPr>
      <p:guideLst/>
    </p:cSldViewPr>
  </p:slideViewPr>
  <p:notesTextViewPr>
    <p:cViewPr>
      <p:scale>
        <a:sx n="1" d="1"/>
        <a:sy n="1" d="1"/>
      </p:scale>
      <p:origin x="0" y="0"/>
    </p:cViewPr>
  </p:notesTextViewPr>
  <p:notesViewPr>
    <p:cSldViewPr snapToGrid="0">
      <p:cViewPr varScale="1">
        <p:scale>
          <a:sx n="76" d="100"/>
          <a:sy n="76" d="100"/>
        </p:scale>
        <p:origin x="2754" y="2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theme" Target="theme/theme1.xml"/><Relationship Id="rId11" Type="http://schemas.openxmlformats.org/officeDocument/2006/relationships/slideMaster" Target="slideMasters/slideMaster7.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notesMaster" Target="notesMasters/notesMaster1.xml"/><Relationship Id="rId5" Type="http://schemas.openxmlformats.org/officeDocument/2006/relationships/slideMaster" Target="slideMasters/slideMaster1.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6418B8-5F65-44B9-8518-5A2962F4F143}" type="datetimeFigureOut">
              <a:rPr lang="en-US" smtClean="0"/>
              <a:t>5/13/2020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55C6FD-1862-49D0-8402-A0E64207FBE3}" type="slidenum">
              <a:rPr lang="en-US" smtClean="0"/>
              <a:t>‹#›</a:t>
            </a:fld>
            <a:endParaRPr lang="en-US" dirty="0"/>
          </a:p>
        </p:txBody>
      </p:sp>
    </p:spTree>
    <p:extLst>
      <p:ext uri="{BB962C8B-B14F-4D97-AF65-F5344CB8AC3E}">
        <p14:creationId xmlns:p14="http://schemas.microsoft.com/office/powerpoint/2010/main" val="1491894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schemeClr val="tx1"/>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8"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0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Segoe UI" pitchFamily="34" charset="0"/>
                <a:cs typeface="Segoe UI" pitchFamily="34" charset="0"/>
              </a:rPr>
              <a:t>© 2016 Microsoft Corporation                                 Microsoft Confidential </a:t>
            </a:r>
          </a:p>
          <a:p>
            <a:pPr algn="l"/>
            <a:endParaRPr lang="en-US" sz="1000" dirty="0">
              <a:latin typeface="Segoe UI" pitchFamily="34" charset="0"/>
              <a:cs typeface="Segoe UI" pitchFamily="34" charset="0"/>
            </a:endParaRPr>
          </a:p>
        </p:txBody>
      </p:sp>
    </p:spTree>
    <p:extLst>
      <p:ext uri="{BB962C8B-B14F-4D97-AF65-F5344CB8AC3E}">
        <p14:creationId xmlns:p14="http://schemas.microsoft.com/office/powerpoint/2010/main" val="1143475204"/>
      </p:ext>
    </p:extLst>
  </p:cSld>
  <p:clrMap bg1="lt1" tx1="dk1" bg2="lt2" tx2="dk2" accent1="accent1" accent2="accent2" accent3="accent3" accent4="accent4" accent5="accent5" accent6="accent6" hlink="hlink" folHlink="folHlink"/>
  <p:notesStyle>
    <a:lvl1pPr marL="171450" marR="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spnet/core/mvc/overview?view=aspnetcore-3.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spnet/core/data/ef-mvc/?view=aspnetcore-3.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spnet/entity-framework"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spnet/core/data/entity-framework-6?view=aspnetcore-3.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logs.msdn.com/b/adonet/archive/2014/05/19/ef7-new-platforms-new-data-stores.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asp.net/entity-framework/tutorial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spnet/mvc/overview/getting-started/getting-started-with-ef-using-mvc/creating-an-entity-framework-data-model-for-an-asp-net-mvc-application"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blogs.msdn.com/b/adonet/archive/2011/03/07/when-is-code-first-not-code-first.asp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ef/core/miscellaneous/cli/dotne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blogs.msdn.com/b/efdesign/archive/2010/06/01/conventions-for-code-first.aspx"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msdn.microsoft.com/en-in/data/jj591583" TargetMode="External"/><Relationship Id="rId7" Type="http://schemas.openxmlformats.org/officeDocument/2006/relationships/hyperlink" Target="https://docs.microsoft.com/en-us/ef/ef6/modeling/code-first/fluent/relationships"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docs.microsoft.com/en-us/ef/ef6/modeling/code-first/fluent/types-and-properties" TargetMode="External"/><Relationship Id="rId5" Type="http://schemas.openxmlformats.org/officeDocument/2006/relationships/hyperlink" Target="http://msdn.microsoft.com/en-us/library/system.data.entity.dbcontext(v=vs.103).aspx" TargetMode="External"/><Relationship Id="rId4" Type="http://schemas.openxmlformats.org/officeDocument/2006/relationships/hyperlink" Target="http://msdn.microsoft.com/en-us/library/system.data.entity.dbcontext.onmodelcreating(v=vs.103).aspx"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msdn.microsoft.com/en-us/library/vstudio/hh191443.aspx"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ef/ef6/fundamentals/async"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ef.readthedocs.org/en/latest/modeling/indexes.htm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None/>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9424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Models</a:t>
            </a:r>
            <a:endParaRPr lang="en-IN" dirty="0"/>
          </a:p>
          <a:p>
            <a:pPr marL="0" indent="0">
              <a:buNone/>
            </a:pPr>
            <a:r>
              <a:rPr lang="en-US" dirty="0"/>
              <a:t> </a:t>
            </a:r>
            <a:endParaRPr lang="en-IN" dirty="0"/>
          </a:p>
          <a:p>
            <a:pPr marL="0" indent="0">
              <a:buNone/>
            </a:pPr>
            <a:r>
              <a:rPr lang="en-US" dirty="0"/>
              <a:t>Model objects are the parts of the application that implement the logic for the application's data domain. Often, model objects retrieve and store model state in a database. For example, a Product object might retrieve information from a database, operate on it, and then write updated information back to a Products table in a Microsoft SQL Server database.</a:t>
            </a:r>
            <a:endParaRPr lang="en-IN" dirty="0"/>
          </a:p>
          <a:p>
            <a:pPr marL="0" indent="0">
              <a:buNone/>
            </a:pPr>
            <a:r>
              <a:rPr lang="en-US" dirty="0"/>
              <a:t> </a:t>
            </a:r>
            <a:endParaRPr lang="en-IN" dirty="0"/>
          </a:p>
          <a:p>
            <a:pPr marL="0" indent="0">
              <a:buNone/>
            </a:pPr>
            <a:r>
              <a:rPr lang="en-US" dirty="0"/>
              <a:t>In small applications, the model is often a conceptual separation instead of a physical one. For example, if the application only reads a dataset and sends it to the view, the application does not have a physical model layer and associated classes. In that case, the dataset takes on the role of a model object.</a:t>
            </a:r>
            <a:endParaRPr lang="en-IN" dirty="0"/>
          </a:p>
          <a:p>
            <a:pPr marL="0" indent="0">
              <a:buNone/>
            </a:pPr>
            <a:r>
              <a:rPr lang="en-US" dirty="0"/>
              <a:t> </a:t>
            </a:r>
            <a:endParaRPr lang="en-IN" dirty="0"/>
          </a:p>
          <a:p>
            <a:pPr marL="0" indent="0">
              <a:buNone/>
            </a:pPr>
            <a:r>
              <a:rPr lang="en-US" b="1" dirty="0"/>
              <a:t>Source:</a:t>
            </a:r>
            <a:r>
              <a:rPr lang="en-US" dirty="0"/>
              <a:t> </a:t>
            </a:r>
            <a:r>
              <a:rPr lang="en-US" dirty="0">
                <a:hlinkClick r:id="rId3"/>
              </a:rPr>
              <a:t>https://docs.microsoft.com/en-us/aspnet/core/mvc/overview?view=aspnetcore-3.1</a:t>
            </a:r>
            <a:r>
              <a:rPr lang="en-US" dirty="0"/>
              <a:t> </a:t>
            </a:r>
            <a:endParaRPr lang="en-IN" dirty="0"/>
          </a:p>
          <a:p>
            <a:pPr marL="0" indent="0">
              <a:buNone/>
            </a:pPr>
            <a:r>
              <a:rPr lang="en-IN" dirty="0"/>
              <a:t> </a:t>
            </a:r>
          </a:p>
          <a:p>
            <a:pPr marL="0" indent="0">
              <a:buNone/>
            </a:pPr>
            <a:r>
              <a:rPr lang="en-IN" dirty="0"/>
              <a:t> </a:t>
            </a:r>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10</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87866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MVC design pattern</a:t>
            </a:r>
            <a:endParaRPr lang="en-IN" dirty="0"/>
          </a:p>
          <a:p>
            <a:pPr marL="0" indent="0">
              <a:buNone/>
            </a:pPr>
            <a:br>
              <a:rPr lang="en-US" dirty="0"/>
            </a:br>
            <a:r>
              <a:rPr lang="en-US" dirty="0"/>
              <a:t>MVC is a standard design pattern that many developers are familiar with. Some types of Web applications will benefit from the MVC framework. Others will continue to use the traditional ASP.NET application pattern that is based on Web Forms and postbacks. Other types of Web applications will combine the two approaches; neither approach excludes the other.</a:t>
            </a:r>
            <a:endParaRPr lang="en-IN" dirty="0"/>
          </a:p>
          <a:p>
            <a:pPr marL="0" indent="0">
              <a:buNone/>
            </a:pPr>
            <a:r>
              <a:rPr lang="en-US" dirty="0"/>
              <a:t> </a:t>
            </a:r>
            <a:endParaRPr lang="en-IN" dirty="0"/>
          </a:p>
          <a:p>
            <a:pPr marL="0" indent="0">
              <a:buNone/>
            </a:pPr>
            <a:r>
              <a:rPr lang="en-US" b="1" dirty="0"/>
              <a:t>The MVC framework includes the following components:</a:t>
            </a:r>
            <a:endParaRPr lang="en-IN" dirty="0"/>
          </a:p>
          <a:p>
            <a:pPr marL="0" indent="0">
              <a:buNone/>
            </a:pPr>
            <a:r>
              <a:rPr lang="en-US" b="1" dirty="0"/>
              <a:t> </a:t>
            </a:r>
            <a:endParaRPr lang="en-IN" dirty="0"/>
          </a:p>
          <a:p>
            <a:pPr marL="0" indent="0">
              <a:buNone/>
            </a:pPr>
            <a:r>
              <a:rPr lang="en-US" b="1" dirty="0"/>
              <a:t>Models: </a:t>
            </a:r>
            <a:r>
              <a:rPr lang="en-US" dirty="0"/>
              <a:t>Model objects are the parts of the application that implement the logic for the application's data domain. Often, model objects retrieve and store model state in a database. For example, a Product object might retrieve information from a database, operate on it, and then write updated information back to a Products table in a SQL Server database.</a:t>
            </a:r>
            <a:endParaRPr lang="en-IN" dirty="0"/>
          </a:p>
          <a:p>
            <a:pPr marL="0" indent="0">
              <a:buNone/>
            </a:pPr>
            <a:r>
              <a:rPr lang="en-US" dirty="0"/>
              <a:t> </a:t>
            </a:r>
            <a:endParaRPr lang="en-IN" dirty="0"/>
          </a:p>
          <a:p>
            <a:pPr marL="0" indent="0">
              <a:buNone/>
            </a:pPr>
            <a:r>
              <a:rPr lang="en-US" dirty="0"/>
              <a:t>In small applications, the model is often a conceptual separation instead of a physical one. For example, if the application only reads a dataset and sends it to the view, the application does not have a physical model layer and associated classes. In that case, the dataset takes on the role of a model object.</a:t>
            </a:r>
            <a:endParaRPr lang="en-IN" dirty="0"/>
          </a:p>
          <a:p>
            <a:pPr marL="0" indent="0">
              <a:buNone/>
            </a:pPr>
            <a:r>
              <a:rPr lang="en-US" dirty="0"/>
              <a:t> </a:t>
            </a:r>
            <a:endParaRPr lang="en-IN" dirty="0"/>
          </a:p>
          <a:p>
            <a:pPr marL="0" indent="0">
              <a:buNone/>
            </a:pPr>
            <a:r>
              <a:rPr lang="en-US" b="1" dirty="0"/>
              <a:t>Views</a:t>
            </a:r>
            <a:r>
              <a:rPr lang="en-US" dirty="0"/>
              <a:t>: Views are the components that display the application's user interface (UI). Typically, this UI is created from the model data. An example would be an edit view of a Products table that displays text boxes, drop-down lists, and check boxes based on the current state of a Product object.</a:t>
            </a:r>
            <a:endParaRPr lang="en-IN" dirty="0"/>
          </a:p>
          <a:p>
            <a:pPr marL="0" indent="0">
              <a:buNone/>
            </a:pPr>
            <a:r>
              <a:rPr lang="en-US" dirty="0"/>
              <a:t> </a:t>
            </a:r>
            <a:endParaRPr lang="en-IN" dirty="0"/>
          </a:p>
          <a:p>
            <a:pPr marL="0" indent="0">
              <a:buNone/>
            </a:pPr>
            <a:r>
              <a:rPr lang="en-US" b="1" dirty="0"/>
              <a:t>Controllers: </a:t>
            </a:r>
            <a:r>
              <a:rPr lang="en-US" dirty="0"/>
              <a:t>Controllers are the components that handle user interaction, work with the model, and ultimately select a view to render that displays UI. In an MVC application, the view only displays information; the controller handles and responds to user input and interaction. For example, the controller handles query-string values, and passes these values to the model, which in turn might use these values to query the database.</a:t>
            </a:r>
            <a:endParaRPr lang="en-IN" dirty="0"/>
          </a:p>
          <a:p>
            <a:pPr marL="0" indent="0">
              <a:buNone/>
            </a:pPr>
            <a:r>
              <a:rPr lang="en-US" dirty="0"/>
              <a:t> </a:t>
            </a:r>
            <a:endParaRPr lang="en-IN" dirty="0"/>
          </a:p>
          <a:p>
            <a:pPr marL="0" indent="0">
              <a:buNone/>
            </a:pPr>
            <a:r>
              <a:rPr lang="en-US" dirty="0"/>
              <a:t>The MVC pattern helps you create applications that separate the different aspects of the application (input logic, business logic, and UI logic), while providing a loose coupling between these elements. The pattern specifies where each kind of logic should be located in the application. The UI logic belongs in the view. Input logic belongs in the controller. Business logic belongs in the model. This separation helps you manage complexity when you build an application, because it enables you to focus on one aspect of the implementation at a time. For example, you can focus on the view without depending on the business logic.</a:t>
            </a:r>
            <a:endParaRPr lang="en-IN" dirty="0"/>
          </a:p>
          <a:p>
            <a:pPr marL="0" indent="0">
              <a:buNone/>
            </a:pPr>
            <a:r>
              <a:rPr lang="en-US" dirty="0"/>
              <a:t> </a:t>
            </a:r>
            <a:endParaRPr lang="en-IN" dirty="0"/>
          </a:p>
          <a:p>
            <a:pPr marL="0" indent="0">
              <a:buNone/>
            </a:pPr>
            <a:r>
              <a:rPr lang="en-US" dirty="0"/>
              <a:t>The loose coupling between the three main components of an MVC application also promotes parallel development. For example, one developer can work on the view, a second developer can work on the controller logic, and a third developer can focus on the business logic in the model. </a:t>
            </a:r>
            <a:endParaRPr lang="en-IN"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11</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53436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Building a service or web API changes the pattern, but only such that the View is potentially another application!</a:t>
            </a:r>
            <a:endParaRPr lang="en-IN"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12</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1168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Database First: </a:t>
            </a:r>
            <a:r>
              <a:rPr lang="en-US" dirty="0"/>
              <a:t>If you already have a database, the Entity Framework can automatically generate a data model that consists of classes and properties that correspond to existing database objects, such as tables and columns. </a:t>
            </a:r>
            <a:endParaRPr lang="en-IN" dirty="0"/>
          </a:p>
          <a:p>
            <a:pPr marL="0" indent="0">
              <a:buNone/>
            </a:pPr>
            <a:r>
              <a:rPr lang="en-US" dirty="0"/>
              <a:t> </a:t>
            </a:r>
            <a:endParaRPr lang="en-IN" dirty="0"/>
          </a:p>
          <a:p>
            <a:pPr marL="0" indent="0">
              <a:buNone/>
            </a:pPr>
            <a:r>
              <a:rPr lang="en-US" b="1" dirty="0"/>
              <a:t>Model First: </a:t>
            </a:r>
            <a:r>
              <a:rPr lang="en-US" dirty="0"/>
              <a:t>If you do not have a database yet, you can begin by creating a model using the Entity Framework designer in Visual Studio. This approach uses an .edmx to store model and mapping information and generate a database.</a:t>
            </a:r>
            <a:endParaRPr lang="en-IN" dirty="0"/>
          </a:p>
          <a:p>
            <a:pPr marL="0" indent="0">
              <a:buNone/>
            </a:pPr>
            <a:r>
              <a:rPr lang="en-US" dirty="0"/>
              <a:t> </a:t>
            </a:r>
            <a:endParaRPr lang="en-IN" dirty="0"/>
          </a:p>
          <a:p>
            <a:pPr marL="0" indent="0">
              <a:buNone/>
            </a:pPr>
            <a:r>
              <a:rPr lang="en-US" b="1" dirty="0"/>
              <a:t>Code First: </a:t>
            </a:r>
            <a:r>
              <a:rPr lang="en-US" dirty="0"/>
              <a:t>Whether you have an existing database or not, you can code your own classes and properties that correspond to tables and columns and use them with the Entity Framework without an .edmx file. This is the most common for demos and initial development.</a:t>
            </a:r>
            <a:endParaRPr lang="en-IN" dirty="0"/>
          </a:p>
          <a:p>
            <a:pPr marL="0" indent="0">
              <a:buNone/>
            </a:pPr>
            <a:r>
              <a:rPr lang="en-US" dirty="0"/>
              <a:t> </a:t>
            </a:r>
            <a:endParaRPr lang="en-IN" dirty="0"/>
          </a:p>
          <a:p>
            <a:pPr marL="0" indent="0">
              <a:buNone/>
            </a:pPr>
            <a:r>
              <a:rPr lang="en-US" b="1" dirty="0"/>
              <a:t>For more information</a:t>
            </a:r>
            <a:r>
              <a:rPr lang="en-US" dirty="0"/>
              <a:t>, see: </a:t>
            </a:r>
            <a:r>
              <a:rPr lang="en-US" dirty="0">
                <a:hlinkClick r:id="rId3"/>
              </a:rPr>
              <a:t>https://docs.microsoft.com/en-us/aspnet/core/data/ef-mvc/?view=aspnetcore-3.1</a:t>
            </a: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13</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3032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IN" b="1" dirty="0"/>
              <a:t>Overview:</a:t>
            </a:r>
            <a:endParaRPr lang="en-IN" dirty="0"/>
          </a:p>
          <a:p>
            <a:pPr lvl="0"/>
            <a:r>
              <a:rPr lang="en-US" dirty="0"/>
              <a:t>Entity Framework</a:t>
            </a:r>
            <a:endParaRPr lang="en-IN" dirty="0"/>
          </a:p>
          <a:p>
            <a:pPr lvl="0"/>
            <a:r>
              <a:rPr lang="en-US" dirty="0"/>
              <a:t>Database First</a:t>
            </a:r>
            <a:endParaRPr lang="en-IN" dirty="0"/>
          </a:p>
          <a:p>
            <a:pPr lvl="0"/>
            <a:r>
              <a:rPr lang="en-US" dirty="0"/>
              <a:t>Model First</a:t>
            </a:r>
            <a:endParaRPr lang="en-IN" dirty="0"/>
          </a:p>
          <a:p>
            <a:pPr lvl="0"/>
            <a:r>
              <a:rPr lang="en-US" dirty="0"/>
              <a:t>Code First</a:t>
            </a:r>
            <a:endParaRPr lang="en-IN" dirty="0"/>
          </a:p>
          <a:p>
            <a:pPr lvl="0"/>
            <a:r>
              <a:rPr lang="en-US" dirty="0"/>
              <a:t>View Specific Models</a:t>
            </a:r>
            <a:r>
              <a:rPr lang="en-IN" dirty="0"/>
              <a:t> </a:t>
            </a:r>
            <a:endParaRPr lang="en-US" dirty="0"/>
          </a:p>
          <a:p>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14443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Note: We’ll discuss NoSQL in a later section</a:t>
            </a:r>
          </a:p>
          <a:p>
            <a:pPr marL="0" indent="0">
              <a:buNone/>
            </a:pPr>
            <a:endParaRPr lang="en-US" dirty="0"/>
          </a:p>
          <a:p>
            <a:pPr marL="0" indent="0">
              <a:buNone/>
            </a:pPr>
            <a:r>
              <a:rPr lang="en-US" dirty="0"/>
              <a:t>The Microsoft Entity Framework is an Object/Relational Mapping (ORM) framework that enables developers to work with relational data as domain-specific objects, eliminating the need for most of the data access plumbing code that developers usually need to write. Using the Entity Framework, developers issue queries using LINQ, then retrieve and manipulate data as strongly typed objects. The Entity Framework’s ORM implementation provides services like change tracking, identity resolution, dev-time tooling, and query translation so that developers can focus on their application-specific business logic rather than the data access fundamentals.</a:t>
            </a:r>
            <a:endParaRPr lang="en-IN" dirty="0"/>
          </a:p>
          <a:p>
            <a:pPr marL="0" indent="0">
              <a:buNone/>
            </a:pPr>
            <a:r>
              <a:rPr lang="en-US" dirty="0"/>
              <a:t> </a:t>
            </a:r>
            <a:endParaRPr lang="en-IN" dirty="0"/>
          </a:p>
          <a:p>
            <a:pPr marL="0" indent="0">
              <a:buNone/>
            </a:pPr>
            <a:r>
              <a:rPr lang="en-US" dirty="0"/>
              <a:t>Entity Framework is an ORM that reduces the impedance mismatch between the object-oriented world of .NET Framework developers and the world of relational databases. It enables developers to primarily interact with an application’s conceptual model, using familiar object-oriented techniques. In Entity Framework, you can work with data in the form of domain-specific objects and properties, such as </a:t>
            </a:r>
            <a:r>
              <a:rPr lang="en-US" i="1" dirty="0"/>
              <a:t>customers</a:t>
            </a:r>
            <a:r>
              <a:rPr lang="en-US" dirty="0"/>
              <a:t> and </a:t>
            </a:r>
            <a:r>
              <a:rPr lang="en-US" i="1" dirty="0"/>
              <a:t>customer addresses</a:t>
            </a:r>
            <a:r>
              <a:rPr lang="en-US" dirty="0"/>
              <a:t>, without having to concern yourself with the underlying database tables and columns where this data is stored. Developers can issue data access operations against the conceptual model, and Entity Framework translates the operations into relational database actions.</a:t>
            </a:r>
            <a:endParaRPr lang="en-IN" dirty="0"/>
          </a:p>
          <a:p>
            <a:pPr marL="0" indent="0">
              <a:buNone/>
            </a:pPr>
            <a:r>
              <a:rPr lang="en-US" dirty="0"/>
              <a:t> </a:t>
            </a:r>
            <a:endParaRPr lang="en-IN" dirty="0"/>
          </a:p>
          <a:p>
            <a:pPr marL="0" indent="0">
              <a:buNone/>
            </a:pPr>
            <a:r>
              <a:rPr lang="en-US" dirty="0"/>
              <a:t> </a:t>
            </a:r>
            <a:endParaRPr lang="en-IN" dirty="0"/>
          </a:p>
          <a:p>
            <a:pPr marL="0" indent="0">
              <a:buNone/>
            </a:pPr>
            <a:r>
              <a:rPr lang="en-US" dirty="0"/>
              <a:t>Sources:</a:t>
            </a:r>
            <a:endParaRPr lang="en-IN" dirty="0"/>
          </a:p>
          <a:p>
            <a:pPr marL="0" indent="0">
              <a:buNone/>
            </a:pPr>
            <a:r>
              <a:rPr lang="en-US" dirty="0">
                <a:hlinkClick r:id="rId3"/>
              </a:rPr>
              <a:t>https://docs.microsoft.com/en-us/aspnet/entity-framework</a:t>
            </a:r>
            <a:endParaRPr lang="en-US" dirty="0"/>
          </a:p>
          <a:p>
            <a:pPr marL="0" indent="0">
              <a:buNone/>
            </a:pPr>
            <a:r>
              <a:rPr lang="en-US" dirty="0">
                <a:hlinkClick r:id="rId4"/>
              </a:rPr>
              <a:t>https://docs.microsoft.com/en-us/aspnet/core/data/entity-framework-6?view=aspnetcore-3.1</a:t>
            </a:r>
            <a:r>
              <a:rPr lang="en-US" dirty="0"/>
              <a:t> </a:t>
            </a:r>
            <a:endParaRPr lang="en-IN" dirty="0"/>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15</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1699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EntityFramework.Relational holds common relational logic, i.e. mapping tables to classes and columns to properties.</a:t>
            </a:r>
            <a:endParaRPr lang="en-US" sz="900" baseline="0" dirty="0"/>
          </a:p>
          <a:p>
            <a:pPr marL="0" indent="0">
              <a:buFontTx/>
              <a:buNone/>
            </a:pPr>
            <a:r>
              <a:rPr lang="en-US" sz="900" baseline="0" dirty="0"/>
              <a:t>https://docs.microsoft.com/en-us/ef/core/providers/index</a:t>
            </a:r>
          </a:p>
          <a:p>
            <a:pPr marL="0" indent="0">
              <a:buFontTx/>
              <a:buNone/>
            </a:pPr>
            <a:endParaRPr lang="en-US" sz="900" baseline="0" dirty="0"/>
          </a:p>
          <a:p>
            <a:pPr>
              <a:spcAft>
                <a:spcPts val="1200"/>
              </a:spcAft>
            </a:pPr>
            <a:r>
              <a:rPr lang="en-US" sz="900" b="1" dirty="0">
                <a:ln w="3175">
                  <a:noFill/>
                </a:ln>
                <a:gradFill>
                  <a:gsLst>
                    <a:gs pos="10101">
                      <a:schemeClr val="tx1"/>
                    </a:gs>
                    <a:gs pos="37000">
                      <a:schemeClr val="tx1"/>
                    </a:gs>
                  </a:gsLst>
                  <a:lin ang="5400000" scaled="0"/>
                </a:gradFill>
                <a:latin typeface="Segoe UI Light"/>
                <a:cs typeface="Segoe UI" pitchFamily="34" charset="0"/>
              </a:rPr>
              <a:t>Monolithic implementation – too many things loaded by default.</a:t>
            </a:r>
          </a:p>
          <a:p>
            <a:pPr>
              <a:spcAft>
                <a:spcPts val="1200"/>
              </a:spcAft>
            </a:pPr>
            <a:r>
              <a:rPr lang="en-US" sz="900" b="1" dirty="0">
                <a:ln w="3175">
                  <a:noFill/>
                </a:ln>
                <a:gradFill>
                  <a:gsLst>
                    <a:gs pos="10101">
                      <a:schemeClr val="tx1"/>
                    </a:gs>
                    <a:gs pos="37000">
                      <a:schemeClr val="tx1"/>
                    </a:gs>
                  </a:gsLst>
                  <a:lin ang="5400000" scaled="0"/>
                </a:gradFill>
                <a:latin typeface="Segoe UI Light"/>
                <a:cs typeface="Segoe UI" pitchFamily="34" charset="0"/>
              </a:rPr>
              <a:t>Heavy use of APIs not available on all platforms.</a:t>
            </a:r>
          </a:p>
          <a:p>
            <a:pPr>
              <a:spcAft>
                <a:spcPts val="1200"/>
              </a:spcAft>
            </a:pPr>
            <a:r>
              <a:rPr lang="en-US" sz="900" b="1" dirty="0">
                <a:ln w="3175">
                  <a:noFill/>
                </a:ln>
                <a:gradFill>
                  <a:gsLst>
                    <a:gs pos="10101">
                      <a:schemeClr val="tx1"/>
                    </a:gs>
                    <a:gs pos="37000">
                      <a:schemeClr val="tx1"/>
                    </a:gs>
                  </a:gsLst>
                  <a:lin ang="5400000" scaled="0"/>
                </a:gradFill>
                <a:latin typeface="Segoe UI Light"/>
                <a:cs typeface="Segoe UI" pitchFamily="34" charset="0"/>
              </a:rPr>
              <a:t>Built with relational mindset.</a:t>
            </a:r>
          </a:p>
          <a:p>
            <a:pPr>
              <a:spcAft>
                <a:spcPts val="1200"/>
              </a:spcAft>
            </a:pPr>
            <a:r>
              <a:rPr lang="en-US" sz="900" b="1" dirty="0">
                <a:ln w="3175">
                  <a:noFill/>
                </a:ln>
                <a:gradFill>
                  <a:gsLst>
                    <a:gs pos="10101">
                      <a:schemeClr val="tx1"/>
                    </a:gs>
                    <a:gs pos="37000">
                      <a:schemeClr val="tx1"/>
                    </a:gs>
                  </a:gsLst>
                  <a:lin ang="5400000" scaled="0"/>
                </a:gradFill>
                <a:latin typeface="Segoe UI Light"/>
                <a:cs typeface="Segoe UI" pitchFamily="34" charset="0"/>
              </a:rPr>
              <a:t>“Magic” happening everywhere by default.</a:t>
            </a:r>
          </a:p>
          <a:p>
            <a:pPr>
              <a:spcAft>
                <a:spcPts val="1200"/>
              </a:spcAft>
            </a:pPr>
            <a:r>
              <a:rPr lang="en-US" sz="900" b="1" dirty="0">
                <a:ln w="3175">
                  <a:noFill/>
                </a:ln>
                <a:gradFill>
                  <a:gsLst>
                    <a:gs pos="10101">
                      <a:schemeClr val="tx1"/>
                    </a:gs>
                    <a:gs pos="37000">
                      <a:schemeClr val="tx1"/>
                    </a:gs>
                  </a:gsLst>
                  <a:lin ang="5400000" scaled="0"/>
                </a:gradFill>
                <a:latin typeface="Segoe UI Light"/>
                <a:cs typeface="Segoe UI" pitchFamily="34" charset="0"/>
              </a:rPr>
              <a:t>Many requests from community were not implementable.</a:t>
            </a:r>
          </a:p>
          <a:p>
            <a:pPr>
              <a:spcAft>
                <a:spcPts val="1200"/>
              </a:spcAft>
            </a:pPr>
            <a:endParaRPr lang="en-US" sz="900" b="1" dirty="0">
              <a:ln w="3175">
                <a:noFill/>
              </a:ln>
              <a:gradFill>
                <a:gsLst>
                  <a:gs pos="10101">
                    <a:schemeClr val="tx1"/>
                  </a:gs>
                  <a:gs pos="37000">
                    <a:schemeClr val="tx1"/>
                  </a:gs>
                </a:gsLst>
                <a:lin ang="5400000" scaled="0"/>
              </a:gradFill>
              <a:latin typeface="Segoe UI Light"/>
              <a:cs typeface="Segoe UI" pitchFamily="34" charset="0"/>
            </a:endParaRPr>
          </a:p>
          <a:p>
            <a:pPr>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https://www.postgresql.org/</a:t>
            </a:r>
          </a:p>
          <a:p>
            <a:pPr marL="171450" marR="0" lvl="0" indent="-171450" algn="l" defTabSz="914400" rtl="0" eaLnBrk="1" fontAlgn="auto" latinLnBrk="0" hangingPunct="1">
              <a:lnSpc>
                <a:spcPct val="114000"/>
              </a:lnSpc>
              <a:spcBef>
                <a:spcPts val="0"/>
              </a:spcBef>
              <a:spcAft>
                <a:spcPts val="1200"/>
              </a:spcAft>
              <a:buClrTx/>
              <a:buSzPct val="116000"/>
              <a:buFont typeface="Arial" panose="020B0604020202020204" pitchFamily="34" charset="0"/>
              <a:buChar char="•"/>
              <a:tabLst/>
              <a:defRPr/>
            </a:pPr>
            <a:r>
              <a:rPr lang="en-US" sz="1050" b="1" i="0" kern="1200" dirty="0">
                <a:solidFill>
                  <a:schemeClr val="tx1"/>
                </a:solidFill>
                <a:effectLst/>
                <a:latin typeface="Segoe UI" panose="020B0502040204020203" pitchFamily="34" charset="0"/>
                <a:ea typeface="+mn-ea"/>
                <a:cs typeface="Segoe UI" panose="020B0502040204020203" pitchFamily="34" charset="0"/>
              </a:rPr>
              <a:t>PostgreSQL: The World's Most Advanced Open Source Relational Database</a:t>
            </a:r>
          </a:p>
          <a:p>
            <a:pPr>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marL="0" indent="0">
              <a:buFontTx/>
              <a:buNone/>
            </a:pPr>
            <a:endParaRPr lang="bs-Latn-BA" sz="900" baseline="0" dirty="0"/>
          </a:p>
        </p:txBody>
      </p:sp>
      <p:sp>
        <p:nvSpPr>
          <p:cNvPr id="4" name="Slide Number Placeholder 3"/>
          <p:cNvSpPr>
            <a:spLocks noGrp="1"/>
          </p:cNvSpPr>
          <p:nvPr>
            <p:ph type="sldNum" sz="quarter" idx="10"/>
          </p:nvPr>
        </p:nvSpPr>
        <p:spPr/>
        <p:txBody>
          <a:bodyPr/>
          <a:lstStyle/>
          <a:p>
            <a:fld id="{A4F5ADB9-5DA5-48DB-B11E-334BD78FB999}" type="slidenum">
              <a:rPr lang="en-US" smtClean="0"/>
              <a:t>16</a:t>
            </a:fld>
            <a:endParaRPr lang="en-US"/>
          </a:p>
        </p:txBody>
      </p:sp>
    </p:spTree>
    <p:extLst>
      <p:ext uri="{BB962C8B-B14F-4D97-AF65-F5344CB8AC3E}">
        <p14:creationId xmlns:p14="http://schemas.microsoft.com/office/powerpoint/2010/main" val="361965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17</a:t>
            </a:fld>
            <a:endParaRPr lang="en-US" dirty="0"/>
          </a:p>
        </p:txBody>
      </p:sp>
    </p:spTree>
    <p:extLst>
      <p:ext uri="{BB962C8B-B14F-4D97-AF65-F5344CB8AC3E}">
        <p14:creationId xmlns:p14="http://schemas.microsoft.com/office/powerpoint/2010/main" val="245901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123244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dirty="0"/>
          </a:p>
        </p:txBody>
      </p:sp>
    </p:spTree>
    <p:extLst>
      <p:ext uri="{BB962C8B-B14F-4D97-AF65-F5344CB8AC3E}">
        <p14:creationId xmlns:p14="http://schemas.microsoft.com/office/powerpoint/2010/main" val="277076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1489DB6A-E92B-415B-AFB4-9C72D4A9006D}"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0" fontAlgn="base" latinLnBrk="0" hangingPunct="0">
                <a:lnSpc>
                  <a:spcPct val="100000"/>
                </a:lnSpc>
                <a:spcBef>
                  <a:spcPct val="0"/>
                </a:spcBef>
                <a:spcAft>
                  <a:spcPct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35442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dirty="0"/>
              <a:t>We’ll discuss how we model different relationship types in a later section</a:t>
            </a:r>
          </a:p>
        </p:txBody>
      </p:sp>
      <p:sp>
        <p:nvSpPr>
          <p:cNvPr id="4" name="Slide Number Placeholder 3"/>
          <p:cNvSpPr>
            <a:spLocks noGrp="1"/>
          </p:cNvSpPr>
          <p:nvPr>
            <p:ph type="sldNum" sz="quarter" idx="10"/>
          </p:nvPr>
        </p:nvSpPr>
        <p:spPr/>
        <p:txBody>
          <a:bodyPr/>
          <a:lstStyle/>
          <a:p>
            <a:fld id="{1489DB6A-E92B-415B-AFB4-9C72D4A9006D}" type="slidenum">
              <a:rPr lang="en-US" smtClean="0"/>
              <a:t>20</a:t>
            </a:fld>
            <a:endParaRPr lang="en-US" dirty="0"/>
          </a:p>
        </p:txBody>
      </p:sp>
    </p:spTree>
    <p:extLst>
      <p:ext uri="{BB962C8B-B14F-4D97-AF65-F5344CB8AC3E}">
        <p14:creationId xmlns:p14="http://schemas.microsoft.com/office/powerpoint/2010/main" val="309776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a:t>The Db</a:t>
            </a:r>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21</a:t>
            </a:fld>
            <a:endParaRPr lang="en-US" dirty="0"/>
          </a:p>
        </p:txBody>
      </p:sp>
    </p:spTree>
    <p:extLst>
      <p:ext uri="{BB962C8B-B14F-4D97-AF65-F5344CB8AC3E}">
        <p14:creationId xmlns:p14="http://schemas.microsoft.com/office/powerpoint/2010/main" val="1122956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a:t>The Db</a:t>
            </a:r>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22</a:t>
            </a:fld>
            <a:endParaRPr lang="en-US" dirty="0"/>
          </a:p>
        </p:txBody>
      </p:sp>
    </p:spTree>
    <p:extLst>
      <p:ext uri="{BB962C8B-B14F-4D97-AF65-F5344CB8AC3E}">
        <p14:creationId xmlns:p14="http://schemas.microsoft.com/office/powerpoint/2010/main" val="1104029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a:t>The Db</a:t>
            </a:r>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23</a:t>
            </a:fld>
            <a:endParaRPr lang="en-US" dirty="0"/>
          </a:p>
        </p:txBody>
      </p:sp>
    </p:spTree>
    <p:extLst>
      <p:ext uri="{BB962C8B-B14F-4D97-AF65-F5344CB8AC3E}">
        <p14:creationId xmlns:p14="http://schemas.microsoft.com/office/powerpoint/2010/main" val="911219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24</a:t>
            </a:fld>
            <a:endParaRPr lang="en-US" dirty="0"/>
          </a:p>
        </p:txBody>
      </p:sp>
    </p:spTree>
    <p:extLst>
      <p:ext uri="{BB962C8B-B14F-4D97-AF65-F5344CB8AC3E}">
        <p14:creationId xmlns:p14="http://schemas.microsoft.com/office/powerpoint/2010/main" val="393541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Demo Script: </a:t>
            </a:r>
          </a:p>
          <a:p>
            <a:pPr marL="171450" indent="-171450"/>
            <a:r>
              <a:rPr lang="en-US" b="0" dirty="0"/>
              <a:t>Open</a:t>
            </a:r>
            <a:r>
              <a:rPr lang="en-US" b="0" baseline="0" dirty="0"/>
              <a:t> project Demos\Module 02 - Models\</a:t>
            </a:r>
            <a:r>
              <a:rPr lang="en-US" b="0" baseline="0" dirty="0" err="1"/>
              <a:t>AdoNet</a:t>
            </a:r>
            <a:endParaRPr lang="en-US" b="0" baseline="0" dirty="0"/>
          </a:p>
          <a:p>
            <a:pPr marL="171450" indent="-171450"/>
            <a:r>
              <a:rPr lang="en-US" b="0" baseline="0" dirty="0"/>
              <a:t>Navigate to </a:t>
            </a:r>
            <a:r>
              <a:rPr lang="en-US" b="0" baseline="0" dirty="0" err="1"/>
              <a:t>AdoNetRepository.cs</a:t>
            </a:r>
            <a:r>
              <a:rPr lang="en-US" b="0" baseline="0" dirty="0"/>
              <a:t> file and show how ado.net working. </a:t>
            </a:r>
          </a:p>
          <a:p>
            <a:pPr marL="171450" indent="-171450"/>
            <a:r>
              <a:rPr lang="en-US" b="0" baseline="0" dirty="0"/>
              <a:t>Explain roles of </a:t>
            </a:r>
            <a:r>
              <a:rPr lang="en-US" b="0" baseline="0" dirty="0" err="1"/>
              <a:t>SqlConnection</a:t>
            </a:r>
            <a:r>
              <a:rPr lang="en-US" b="0" baseline="0" dirty="0"/>
              <a:t>, </a:t>
            </a:r>
            <a:r>
              <a:rPr lang="en-US" b="0" baseline="0" dirty="0" err="1"/>
              <a:t>SqlReader</a:t>
            </a:r>
            <a:endParaRPr lang="en-US" b="0" baseline="0" dirty="0"/>
          </a:p>
          <a:p>
            <a:pPr marL="171450" indent="-171450"/>
            <a:r>
              <a:rPr lang="en-US" b="0" baseline="0" dirty="0"/>
              <a:t>Set a breakpoint in </a:t>
            </a:r>
            <a:r>
              <a:rPr lang="en-US" b="0" baseline="0" dirty="0" err="1"/>
              <a:t>AccountController.</a:t>
            </a:r>
            <a:r>
              <a:rPr lang="en-US" sz="1050" b="0" kern="1200" dirty="0" err="1">
                <a:solidFill>
                  <a:schemeClr val="tx1"/>
                </a:solidFill>
                <a:latin typeface="Segoe UI" panose="020B0502040204020203" pitchFamily="34" charset="0"/>
                <a:ea typeface="+mn-ea"/>
                <a:cs typeface="Segoe UI" panose="020B0502040204020203" pitchFamily="34" charset="0"/>
              </a:rPr>
              <a:t>Login</a:t>
            </a:r>
            <a:r>
              <a:rPr lang="en-US" sz="1050" b="0" kern="1200" dirty="0">
                <a:solidFill>
                  <a:schemeClr val="tx1"/>
                </a:solidFill>
                <a:latin typeface="Segoe UI" panose="020B0502040204020203" pitchFamily="34" charset="0"/>
                <a:ea typeface="+mn-ea"/>
                <a:cs typeface="Segoe UI" panose="020B0502040204020203" pitchFamily="34" charset="0"/>
              </a:rPr>
              <a:t> (Post)</a:t>
            </a:r>
          </a:p>
          <a:p>
            <a:pPr marL="171450" indent="-171450"/>
            <a:r>
              <a:rPr lang="en-US" sz="1050" b="0" kern="1200" dirty="0">
                <a:solidFill>
                  <a:schemeClr val="tx1"/>
                </a:solidFill>
                <a:latin typeface="Segoe UI" panose="020B0502040204020203" pitchFamily="34" charset="0"/>
                <a:ea typeface="+mn-ea"/>
                <a:cs typeface="Segoe UI" panose="020B0502040204020203" pitchFamily="34" charset="0"/>
              </a:rPr>
              <a:t>Start the</a:t>
            </a:r>
            <a:r>
              <a:rPr lang="en-US" sz="1050" b="0" kern="1200" baseline="0" dirty="0">
                <a:solidFill>
                  <a:schemeClr val="tx1"/>
                </a:solidFill>
                <a:latin typeface="Segoe UI" panose="020B0502040204020203" pitchFamily="34" charset="0"/>
                <a:ea typeface="+mn-ea"/>
                <a:cs typeface="Segoe UI" panose="020B0502040204020203" pitchFamily="34" charset="0"/>
              </a:rPr>
              <a:t> app. </a:t>
            </a:r>
          </a:p>
          <a:p>
            <a:pPr marL="344488" lvl="1" indent="-171450"/>
            <a:r>
              <a:rPr lang="en-US" sz="1050" b="0" kern="1200" baseline="0" dirty="0">
                <a:solidFill>
                  <a:schemeClr val="tx1"/>
                </a:solidFill>
                <a:latin typeface="Segoe UI" panose="020B0502040204020203" pitchFamily="34" charset="0"/>
                <a:ea typeface="+mn-ea"/>
                <a:cs typeface="Segoe UI" panose="020B0502040204020203" pitchFamily="34" charset="0"/>
              </a:rPr>
              <a:t>In UI register first(you can’t  </a:t>
            </a:r>
            <a:r>
              <a:rPr lang="en-US" sz="1050" b="0" kern="1200" baseline="0" dirty="0" err="1">
                <a:solidFill>
                  <a:schemeClr val="tx1"/>
                </a:solidFill>
                <a:latin typeface="Segoe UI" panose="020B0502040204020203" pitchFamily="34" charset="0"/>
                <a:ea typeface="+mn-ea"/>
                <a:cs typeface="Segoe UI" panose="020B0502040204020203" pitchFamily="34" charset="0"/>
              </a:rPr>
              <a:t>SignIn</a:t>
            </a:r>
            <a:r>
              <a:rPr lang="en-US" sz="1050" b="0" kern="1200" baseline="0" dirty="0">
                <a:solidFill>
                  <a:schemeClr val="tx1"/>
                </a:solidFill>
                <a:latin typeface="Segoe UI" panose="020B0502040204020203" pitchFamily="34" charset="0"/>
                <a:ea typeface="+mn-ea"/>
                <a:cs typeface="Segoe UI" panose="020B0502040204020203" pitchFamily="34" charset="0"/>
              </a:rPr>
              <a:t> before registration)</a:t>
            </a:r>
          </a:p>
          <a:p>
            <a:pPr marL="344488" lvl="1" indent="-171450"/>
            <a:r>
              <a:rPr lang="en-IN" b="0" dirty="0"/>
              <a:t>After successful</a:t>
            </a:r>
            <a:r>
              <a:rPr lang="en-IN" b="0" baseline="0" dirty="0"/>
              <a:t> registration – sign out.</a:t>
            </a:r>
          </a:p>
          <a:p>
            <a:pPr marL="344488" lvl="1" indent="-171450"/>
            <a:r>
              <a:rPr lang="en-IN" b="0" baseline="0" dirty="0"/>
              <a:t>Next- Login with you recently created credentials.</a:t>
            </a:r>
          </a:p>
          <a:p>
            <a:pPr marL="344488" lvl="1" indent="-171450"/>
            <a:r>
              <a:rPr lang="en-IN" b="0" baseline="0" dirty="0"/>
              <a:t>When the code will stopped on a first line of action- once again step by step shot how ado.net working.</a:t>
            </a:r>
          </a:p>
          <a:p>
            <a:pPr marL="171450" indent="-171450"/>
            <a:r>
              <a:rPr lang="en-IN" b="0" dirty="0"/>
              <a:t>As a last moment-</a:t>
            </a:r>
            <a:r>
              <a:rPr lang="en-IN" b="0" baseline="0" dirty="0"/>
              <a:t> open references for </a:t>
            </a:r>
            <a:r>
              <a:rPr lang="en-IN" b="0" baseline="0" dirty="0" err="1"/>
              <a:t>Microsoft.EntityFrameworkCore.SqlServer</a:t>
            </a:r>
            <a:r>
              <a:rPr lang="en-IN" b="0" baseline="0" dirty="0"/>
              <a:t> and show that </a:t>
            </a:r>
            <a:r>
              <a:rPr lang="en-IN" b="0" baseline="0" dirty="0" err="1"/>
              <a:t>System.Data.Client</a:t>
            </a:r>
            <a:r>
              <a:rPr lang="en-IN" b="0" baseline="0" dirty="0"/>
              <a:t> already referencing in your project and EF using ado.net connection.</a:t>
            </a:r>
            <a:endParaRPr lang="en-IN" b="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25</a:t>
            </a:fld>
            <a:endParaRPr lang="en-US" dirty="0"/>
          </a:p>
        </p:txBody>
      </p:sp>
    </p:spTree>
    <p:extLst>
      <p:ext uri="{BB962C8B-B14F-4D97-AF65-F5344CB8AC3E}">
        <p14:creationId xmlns:p14="http://schemas.microsoft.com/office/powerpoint/2010/main" val="319530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EF Core is a lightweight and extensible version of Entity Framework that enables new platforms and new data stores. Starting with EF Core, Windows Phone, Windows Store, ASP.NET Core, and traditional desktop application can all now take advantage of Entity Framework. In addition to relational databases, EF Core also supports non-relational data stores such as Azure Table Storage and Redis.</a:t>
            </a:r>
            <a:endParaRPr lang="en-IN" dirty="0"/>
          </a:p>
          <a:p>
            <a:pPr marL="0" indent="0">
              <a:buNone/>
            </a:pPr>
            <a:endParaRPr lang="en-IN" dirty="0"/>
          </a:p>
          <a:p>
            <a:pPr marL="0" indent="0">
              <a:buNone/>
            </a:pPr>
            <a:r>
              <a:rPr lang="en-US" b="1" dirty="0"/>
              <a:t>Open Source:</a:t>
            </a:r>
            <a:endParaRPr lang="en-IN" dirty="0"/>
          </a:p>
          <a:p>
            <a:pPr lvl="0"/>
            <a:r>
              <a:rPr lang="en-US" dirty="0"/>
              <a:t>EntityFramework.codeplex.com</a:t>
            </a:r>
            <a:endParaRPr lang="en-IN" dirty="0"/>
          </a:p>
          <a:p>
            <a:pPr lvl="0"/>
            <a:r>
              <a:rPr lang="en-US" dirty="0"/>
              <a:t>Not just the code but also the following:</a:t>
            </a:r>
            <a:endParaRPr lang="en-IN" dirty="0"/>
          </a:p>
          <a:p>
            <a:pPr lvl="1"/>
            <a:r>
              <a:rPr lang="en-US" dirty="0"/>
              <a:t>Source code</a:t>
            </a:r>
            <a:endParaRPr lang="en-IN" dirty="0"/>
          </a:p>
          <a:p>
            <a:pPr lvl="1"/>
            <a:r>
              <a:rPr lang="en-US" dirty="0"/>
              <a:t>Nightly builds</a:t>
            </a:r>
            <a:endParaRPr lang="en-IN" dirty="0"/>
          </a:p>
          <a:p>
            <a:pPr lvl="1"/>
            <a:r>
              <a:rPr lang="en-US" dirty="0"/>
              <a:t>Issue tracking</a:t>
            </a:r>
            <a:endParaRPr lang="en-IN" dirty="0"/>
          </a:p>
          <a:p>
            <a:pPr lvl="1"/>
            <a:r>
              <a:rPr lang="en-US" dirty="0"/>
              <a:t>Feature specs</a:t>
            </a:r>
            <a:endParaRPr lang="en-IN" dirty="0"/>
          </a:p>
          <a:p>
            <a:pPr lvl="1"/>
            <a:r>
              <a:rPr lang="en-US" dirty="0"/>
              <a:t>Design meeting notes</a:t>
            </a:r>
            <a:endParaRPr lang="en-IN" dirty="0"/>
          </a:p>
          <a:p>
            <a:pPr lvl="0"/>
            <a:endParaRPr lang="en-US" dirty="0"/>
          </a:p>
          <a:p>
            <a:pPr lvl="0"/>
            <a:r>
              <a:rPr lang="en-US" dirty="0"/>
              <a:t>Accepting contributions</a:t>
            </a:r>
            <a:endParaRPr lang="en-IN" dirty="0"/>
          </a:p>
          <a:p>
            <a:pPr lvl="0"/>
            <a:r>
              <a:rPr lang="en-US" dirty="0"/>
              <a:t>Only affects how we develop, not how we ship</a:t>
            </a:r>
            <a:endParaRPr lang="en-IN" dirty="0"/>
          </a:p>
          <a:p>
            <a:pPr lvl="1"/>
            <a:r>
              <a:rPr lang="en-US" dirty="0"/>
              <a:t>Same license</a:t>
            </a:r>
            <a:endParaRPr lang="en-IN" dirty="0"/>
          </a:p>
          <a:p>
            <a:pPr lvl="1"/>
            <a:r>
              <a:rPr lang="en-US" dirty="0"/>
              <a:t>Same support</a:t>
            </a:r>
            <a:endParaRPr lang="en-IN" dirty="0"/>
          </a:p>
          <a:p>
            <a:pPr lvl="1"/>
            <a:r>
              <a:rPr lang="en-US" dirty="0"/>
              <a:t>Same quality</a:t>
            </a:r>
            <a:endParaRPr lang="en-IN"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26</a:t>
            </a:fld>
            <a:endParaRPr lang="en-US" dirty="0"/>
          </a:p>
        </p:txBody>
      </p:sp>
    </p:spTree>
    <p:extLst>
      <p:ext uri="{BB962C8B-B14F-4D97-AF65-F5344CB8AC3E}">
        <p14:creationId xmlns:p14="http://schemas.microsoft.com/office/powerpoint/2010/main" val="238951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27</a:t>
            </a:fld>
            <a:endParaRPr lang="en-US" dirty="0"/>
          </a:p>
        </p:txBody>
      </p:sp>
    </p:spTree>
    <p:extLst>
      <p:ext uri="{BB962C8B-B14F-4D97-AF65-F5344CB8AC3E}">
        <p14:creationId xmlns:p14="http://schemas.microsoft.com/office/powerpoint/2010/main" val="2784781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As we look at what we want to achieve in EF Core, we have had to take a realistic look at our current code base. While it has served us well and allowed us to release some solid versions of EF in recent times, it is not really setup to achieve what we want to in EF Core.</a:t>
            </a:r>
            <a:endParaRPr lang="en-IN" dirty="0"/>
          </a:p>
          <a:p>
            <a:pPr marL="0" indent="0">
              <a:buNone/>
            </a:pPr>
            <a:r>
              <a:rPr lang="en-US" dirty="0"/>
              <a:t> </a:t>
            </a:r>
            <a:endParaRPr lang="en-IN" dirty="0"/>
          </a:p>
          <a:p>
            <a:pPr marL="0" indent="0">
              <a:buNone/>
            </a:pPr>
            <a:r>
              <a:rPr lang="en-US" dirty="0"/>
              <a:t>The EF code base has a long history, going back to the WinFS days, with parts of the code base being more than 10 years old. The current code base makes extensive use of older APIs and design patterns. Many of the APIs that EF uses heavily are not available on the new platforms we want to target. In addition, the code base is monolithic in nature which makes it difficult to implement new features and increasingly harder to change things without breaking existing functionality.</a:t>
            </a:r>
            <a:endParaRPr lang="en-IN" dirty="0"/>
          </a:p>
          <a:p>
            <a:pPr marL="0" indent="0">
              <a:buNone/>
            </a:pPr>
            <a:r>
              <a:rPr lang="en-US" dirty="0"/>
              <a:t> </a:t>
            </a:r>
            <a:endParaRPr lang="en-IN" dirty="0"/>
          </a:p>
          <a:p>
            <a:pPr marL="0" indent="0">
              <a:buNone/>
            </a:pPr>
            <a:r>
              <a:rPr lang="en-US" dirty="0"/>
              <a:t>When Entity Framework was released, its charter was more to do with the Entity Data Model vision rather than being a best-of-breed O/RM. As a result, there are many seldom used features and capabilities in the code base that hamper performance and complicate development, but are not feasible to remove due to the monolithic nature of the implementation. We also have a number of unintuitive behaviors that are engrained into the framework and hard to change or remove for the same reasons.</a:t>
            </a:r>
            <a:endParaRPr lang="en-IN" dirty="0"/>
          </a:p>
          <a:p>
            <a:pPr marL="0" indent="0">
              <a:buNone/>
            </a:pPr>
            <a:r>
              <a:rPr lang="en-US" dirty="0"/>
              <a:t> </a:t>
            </a:r>
            <a:endParaRPr lang="en-IN" dirty="0"/>
          </a:p>
          <a:p>
            <a:pPr marL="0" indent="0">
              <a:buNone/>
            </a:pPr>
            <a:r>
              <a:rPr lang="en-US" dirty="0"/>
              <a:t>While using less resources is desirable on all platforms it becomes more prominent on devices as they typically have fewer resources than desktop and server machines. These concerns were not a driving factor when EF was designed and implemented. The current resource usage of EF hinders its ability to be a good data access offering on devices. We have done some investigation on lowering resource usage and found it to require architectural changes that require a very large amount of work. As we move toward cloud computing, low resource usage is also desirable as it allows greater density of applications on servers and is often directly tied to billing.</a:t>
            </a:r>
            <a:endParaRPr lang="en-IN" dirty="0"/>
          </a:p>
          <a:p>
            <a:pPr marL="0" indent="0">
              <a:buNone/>
            </a:pPr>
            <a:r>
              <a:rPr lang="en-US" dirty="0"/>
              <a:t> </a:t>
            </a:r>
            <a:endParaRPr lang="en-IN" dirty="0"/>
          </a:p>
          <a:p>
            <a:pPr marL="0" indent="0">
              <a:buNone/>
            </a:pPr>
            <a:r>
              <a:rPr lang="en-US" b="1" dirty="0"/>
              <a:t>What About My EF 6 Apps</a:t>
            </a:r>
            <a:endParaRPr lang="en-IN" dirty="0"/>
          </a:p>
          <a:p>
            <a:pPr marL="0" indent="0">
              <a:buNone/>
            </a:pPr>
            <a:r>
              <a:rPr lang="en-US" dirty="0"/>
              <a:t> </a:t>
            </a:r>
            <a:endParaRPr lang="en-IN" dirty="0"/>
          </a:p>
          <a:p>
            <a:pPr marL="0" indent="0">
              <a:buNone/>
            </a:pPr>
            <a:r>
              <a:rPr lang="en-US" dirty="0"/>
              <a:t>We will still continue to invest in EF 6 while we work to make EF7 Core have better feature parity with EF 6. In fact, we implemented the EF 6.1 and EF 6.1.1 releases while working on the    EF7 Core code base.</a:t>
            </a:r>
            <a:endParaRPr lang="en-IN" dirty="0"/>
          </a:p>
          <a:p>
            <a:pPr marL="0" indent="0">
              <a:buNone/>
            </a:pPr>
            <a:r>
              <a:rPr lang="en-US" dirty="0"/>
              <a:t> </a:t>
            </a:r>
            <a:endParaRPr lang="en-IN" dirty="0"/>
          </a:p>
          <a:p>
            <a:pPr marL="0" indent="0">
              <a:buNone/>
            </a:pPr>
            <a:r>
              <a:rPr lang="en-US" dirty="0"/>
              <a:t>Upgrade from EF 6 to EF7 Core is a key scenario for us, both in terms of existing code and existing knowledge. We will be keeping the same concepts and patterns wherever it makes sense. The upgrade to EF7 Core will require some changes to your code. Our aim is that code that uses the core functionality of the DbContext API will upgrade easily, code that makes use of the lower level APIs in EF may require more complicated changes.</a:t>
            </a:r>
            <a:endParaRPr lang="en-IN" dirty="0"/>
          </a:p>
          <a:p>
            <a:pPr marL="0" indent="0">
              <a:buNone/>
            </a:pPr>
            <a:r>
              <a:rPr lang="en-US" dirty="0"/>
              <a:t> </a:t>
            </a:r>
            <a:endParaRPr lang="en-IN" dirty="0"/>
          </a:p>
          <a:p>
            <a:pPr marL="0" indent="0">
              <a:buNone/>
            </a:pPr>
            <a:r>
              <a:rPr lang="en-US" dirty="0"/>
              <a:t>Reference: </a:t>
            </a:r>
            <a:r>
              <a:rPr lang="en-US" u="sng" dirty="0">
                <a:hlinkClick r:id="rId3"/>
              </a:rPr>
              <a:t>http://blogs.msdn.com/b/adonet/archive/2014/05/19/ef7-new-platforms-new-data-stores.aspx</a:t>
            </a:r>
            <a:r>
              <a:rPr lang="en-US" dirty="0"/>
              <a:t> </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28</a:t>
            </a:fld>
            <a:endParaRPr lang="en-US" dirty="0"/>
          </a:p>
        </p:txBody>
      </p:sp>
    </p:spTree>
    <p:extLst>
      <p:ext uri="{BB962C8B-B14F-4D97-AF65-F5344CB8AC3E}">
        <p14:creationId xmlns:p14="http://schemas.microsoft.com/office/powerpoint/2010/main" val="1992846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Source control merging, conflicts, and code reviews are hard when your whole model is stored in an xml file. We have had lots of feedback from developers that simple changes to the model can result in complicated diffs in the xml file. On the other hand, developers are used to reviewing and merging source code. </a:t>
            </a:r>
            <a:endParaRPr lang="en-IN" dirty="0"/>
          </a:p>
          <a:p>
            <a:endParaRPr lang="en-US" dirty="0"/>
          </a:p>
          <a:p>
            <a:r>
              <a:rPr lang="en-US" dirty="0"/>
              <a:t>Developers know how to write and debug code. While a designer is arguably easier for simple tasks, many projects end up with requirements beyond what you can do in the designer. When it comes times to drop down and edit things, xml is hard and code is more natural for most developers. </a:t>
            </a:r>
            <a:endParaRPr lang="en-IN" dirty="0"/>
          </a:p>
          <a:p>
            <a:pPr marL="0" indent="0">
              <a:buNone/>
            </a:pPr>
            <a:r>
              <a:rPr lang="en-US" dirty="0"/>
              <a:t> </a:t>
            </a:r>
            <a:endParaRPr lang="en-IN" dirty="0"/>
          </a:p>
          <a:p>
            <a:r>
              <a:rPr lang="en-US" dirty="0"/>
              <a:t>The ability to customize the model based on the environment is a common requirement we hear from customers. This includes scenarios such as multi-tenant database where you need to specify a schema or table prefix that is known when the app starts. You may also need slight tweaks to your model when running against a different database provider. Manipulating an xml-based model is hard. On the other hand, using conditional logic in the code that defines your model is easy. </a:t>
            </a:r>
            <a:endParaRPr lang="en-IN" dirty="0"/>
          </a:p>
          <a:p>
            <a:pPr marL="0" indent="0">
              <a:buNone/>
            </a:pPr>
            <a:r>
              <a:rPr lang="en-US" dirty="0"/>
              <a:t> </a:t>
            </a:r>
            <a:endParaRPr lang="en-IN" dirty="0"/>
          </a:p>
          <a:p>
            <a:r>
              <a:rPr lang="en-US" dirty="0"/>
              <a:t>Code based modeling is less repetitive because your CLR classes also make up your model and there are conventions that take care of common configuration. For example, consider a Blog entity with a BlogId primary key. In EDMX-based modeling, you would have a BlogId property in your CLR class, a BlogId property (plus column and mapping) specified in xml and some additional xml content to identify BlogId as the key. In code-based modeling, having a BlogId property on your CLR class is all that is needed. </a:t>
            </a:r>
            <a:endParaRPr lang="en-IN" dirty="0"/>
          </a:p>
          <a:p>
            <a:pPr marL="0" indent="0">
              <a:buNone/>
            </a:pPr>
            <a:r>
              <a:rPr lang="en-US" dirty="0"/>
              <a:t> </a:t>
            </a:r>
            <a:endParaRPr lang="en-IN" dirty="0"/>
          </a:p>
          <a:p>
            <a:r>
              <a:rPr lang="en-US" dirty="0"/>
              <a:t>Providing useful errors is also much easier in code. We have all seen the “Error 3002: Problem in mapping fragments starting at line 46:…” errors. The error reporting on EDMX could definitely be improved, but throwing an exception from the line of code-based configuration that caused an issue is always going to be easier. </a:t>
            </a:r>
            <a:endParaRPr lang="en-IN" dirty="0"/>
          </a:p>
          <a:p>
            <a:pPr marL="173038" lvl="1" indent="0">
              <a:buNone/>
            </a:pPr>
            <a:r>
              <a:rPr lang="en-US" dirty="0"/>
              <a:t>We should note that in EF 6.x you would sometimes get these unhelpful errors from the Code First pipeline, this is because it was built over the infrastructure designed for EDMX, in EF7 Core this is not the case. </a:t>
            </a:r>
            <a:endParaRPr lang="en-IN" dirty="0"/>
          </a:p>
          <a:p>
            <a:pPr marL="0" indent="0">
              <a:buNone/>
            </a:pPr>
            <a:r>
              <a:rPr lang="en-US" dirty="0"/>
              <a:t> </a:t>
            </a:r>
            <a:endParaRPr lang="en-IN" dirty="0"/>
          </a:p>
          <a:p>
            <a:pPr marL="173038" lvl="1" indent="0">
              <a:buNone/>
            </a:pPr>
            <a:r>
              <a:rPr lang="en-US" dirty="0"/>
              <a:t>There is also an important feature that could have been implemented for EDMX, but was only available for code-based models.</a:t>
            </a:r>
            <a:endParaRPr lang="en-IN" dirty="0"/>
          </a:p>
          <a:p>
            <a:pPr marL="0" indent="0">
              <a:buNone/>
            </a:pPr>
            <a:r>
              <a:rPr lang="en-US" dirty="0"/>
              <a:t> </a:t>
            </a:r>
            <a:endParaRPr lang="en-IN" dirty="0"/>
          </a:p>
          <a:p>
            <a:r>
              <a:rPr lang="en-US" dirty="0"/>
              <a:t>Migrations allows you to create a database from your code-based model and evolve it as your model changes over time. For EDMX models, you could generate a SQL script to create a database to match your current model, but there was no way to generate a change script to apply changes to an existing database. </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29</a:t>
            </a:fld>
            <a:endParaRPr lang="en-US" dirty="0"/>
          </a:p>
        </p:txBody>
      </p:sp>
    </p:spTree>
    <p:extLst>
      <p:ext uri="{BB962C8B-B14F-4D97-AF65-F5344CB8AC3E}">
        <p14:creationId xmlns:p14="http://schemas.microsoft.com/office/powerpoint/2010/main" val="418258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884613" y="8685213"/>
            <a:ext cx="2971800" cy="458787"/>
          </a:xfrm>
          <a:prstGeom prst="rect">
            <a:avLst/>
          </a:prstGeom>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0" fontAlgn="base" latinLnBrk="0" hangingPunct="0">
                <a:lnSpc>
                  <a:spcPct val="100000"/>
                </a:lnSpc>
                <a:spcBef>
                  <a:spcPct val="0"/>
                </a:spcBef>
                <a:spcAft>
                  <a:spcPct val="0"/>
                </a:spcAft>
                <a:buClrTx/>
                <a:buSzTx/>
                <a:buFontTx/>
                <a:buNone/>
                <a:tabLst/>
                <a:defRPr/>
              </a:pPr>
              <a:t>3</a:t>
            </a:fld>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Slide Image Placeholder 4"/>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pPr marL="0" indent="0">
              <a:buNone/>
            </a:pPr>
            <a:r>
              <a:rPr lang="en-US" b="1" dirty="0"/>
              <a:t>Terminology List:</a:t>
            </a:r>
          </a:p>
        </p:txBody>
      </p:sp>
      <p:graphicFrame>
        <p:nvGraphicFramePr>
          <p:cNvPr id="2" name="Table 1"/>
          <p:cNvGraphicFramePr>
            <a:graphicFrameLocks noGrp="1"/>
          </p:cNvGraphicFramePr>
          <p:nvPr>
            <p:extLst>
              <p:ext uri="{D42A27DB-BD31-4B8C-83A1-F6EECF244321}">
                <p14:modId xmlns:p14="http://schemas.microsoft.com/office/powerpoint/2010/main" val="394243987"/>
              </p:ext>
            </p:extLst>
          </p:nvPr>
        </p:nvGraphicFramePr>
        <p:xfrm>
          <a:off x="584200" y="4330700"/>
          <a:ext cx="4572000" cy="32613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48552502"/>
                    </a:ext>
                  </a:extLst>
                </a:gridCol>
                <a:gridCol w="2286000">
                  <a:extLst>
                    <a:ext uri="{9D8B030D-6E8A-4147-A177-3AD203B41FA5}">
                      <a16:colId xmlns:a16="http://schemas.microsoft.com/office/drawing/2014/main" val="3217550604"/>
                    </a:ext>
                  </a:extLst>
                </a:gridCol>
              </a:tblGrid>
              <a:tr h="370840">
                <a:tc>
                  <a:txBody>
                    <a:bodyPr/>
                    <a:lstStyle/>
                    <a:p>
                      <a:r>
                        <a:rPr lang="en-IN" sz="1000" dirty="0">
                          <a:latin typeface="Segoe UI" panose="020B0502040204020203" pitchFamily="34" charset="0"/>
                          <a:cs typeface="Segoe UI" panose="020B0502040204020203" pitchFamily="34" charset="0"/>
                        </a:rPr>
                        <a:t>Abbreviation</a:t>
                      </a:r>
                    </a:p>
                  </a:txBody>
                  <a:tcPr/>
                </a:tc>
                <a:tc>
                  <a:txBody>
                    <a:bodyPr/>
                    <a:lstStyle/>
                    <a:p>
                      <a:r>
                        <a:rPr lang="en-IN" sz="1000" dirty="0">
                          <a:latin typeface="Segoe UI" panose="020B0502040204020203" pitchFamily="34" charset="0"/>
                          <a:cs typeface="Segoe UI" panose="020B0502040204020203" pitchFamily="34" charset="0"/>
                        </a:rPr>
                        <a:t>What it means</a:t>
                      </a:r>
                    </a:p>
                  </a:txBody>
                  <a:tcPr/>
                </a:tc>
                <a:extLst>
                  <a:ext uri="{0D108BD9-81ED-4DB2-BD59-A6C34878D82A}">
                    <a16:rowId xmlns:a16="http://schemas.microsoft.com/office/drawing/2014/main" val="3795062734"/>
                  </a:ext>
                </a:extLst>
              </a:tr>
              <a:tr h="370840">
                <a:tc>
                  <a:txBody>
                    <a:bodyPr/>
                    <a:lstStyle/>
                    <a:p>
                      <a:r>
                        <a:rPr lang="en-IN" sz="1000" dirty="0">
                          <a:solidFill>
                            <a:schemeClr val="tx1"/>
                          </a:solidFill>
                          <a:latin typeface="Segoe UI" panose="020B0502040204020203" pitchFamily="34" charset="0"/>
                          <a:cs typeface="Segoe UI" panose="020B0502040204020203" pitchFamily="34" charset="0"/>
                        </a:rPr>
                        <a:t>API</a:t>
                      </a:r>
                    </a:p>
                  </a:txBody>
                  <a:tcPr/>
                </a:tc>
                <a:tc>
                  <a:txBody>
                    <a:bodyPr/>
                    <a:lstStyle/>
                    <a:p>
                      <a:r>
                        <a:rPr lang="en-US" sz="1000" dirty="0">
                          <a:solidFill>
                            <a:schemeClr val="tx1"/>
                          </a:solidFill>
                          <a:latin typeface="Segoe UI" panose="020B0502040204020203" pitchFamily="34" charset="0"/>
                          <a:ea typeface="Segoe Pro Light"/>
                          <a:cs typeface="Segoe UI" panose="020B0502040204020203" pitchFamily="34" charset="0"/>
                        </a:rPr>
                        <a:t>Application Programming Interface</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332704883"/>
                  </a:ext>
                </a:extLst>
              </a:tr>
              <a:tr h="330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dirty="0">
                          <a:solidFill>
                            <a:schemeClr val="tx1"/>
                          </a:solidFill>
                          <a:latin typeface="Segoe UI" panose="020B0502040204020203" pitchFamily="34" charset="0"/>
                          <a:cs typeface="Segoe UI" panose="020B0502040204020203" pitchFamily="34" charset="0"/>
                        </a:rPr>
                        <a:t>CRUD</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Create, Read, Update and Delete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73828798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dirty="0">
                          <a:solidFill>
                            <a:schemeClr val="tx1"/>
                          </a:solidFill>
                          <a:latin typeface="Segoe UI" panose="020B0502040204020203" pitchFamily="34" charset="0"/>
                          <a:cs typeface="Segoe UI" panose="020B0502040204020203" pitchFamily="34" charset="0"/>
                        </a:rPr>
                        <a:t>DI</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Dependency Injection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79848197"/>
                  </a:ext>
                </a:extLst>
              </a:tr>
              <a:tr h="370840">
                <a:tc>
                  <a:txBody>
                    <a:bodyPr/>
                    <a:lstStyle/>
                    <a:p>
                      <a:r>
                        <a:rPr lang="en-IN" sz="1000" dirty="0">
                          <a:solidFill>
                            <a:schemeClr val="tx1"/>
                          </a:solidFill>
                          <a:latin typeface="Segoe UI" panose="020B0502040204020203" pitchFamily="34" charset="0"/>
                          <a:cs typeface="Segoe UI" panose="020B0502040204020203" pitchFamily="34" charset="0"/>
                        </a:rPr>
                        <a:t>EDMX</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Entity Data Model</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541082032"/>
                  </a:ext>
                </a:extLst>
              </a:tr>
              <a:tr h="370840">
                <a:tc>
                  <a:txBody>
                    <a:bodyPr/>
                    <a:lstStyle/>
                    <a:p>
                      <a:r>
                        <a:rPr lang="en-IN" sz="1000" dirty="0">
                          <a:solidFill>
                            <a:schemeClr val="tx1"/>
                          </a:solidFill>
                          <a:latin typeface="Segoe UI" panose="020B0502040204020203" pitchFamily="34" charset="0"/>
                          <a:cs typeface="Segoe UI" panose="020B0502040204020203" pitchFamily="34" charset="0"/>
                        </a:rPr>
                        <a:t>EF</a:t>
                      </a:r>
                    </a:p>
                  </a:txBody>
                  <a:tcPr/>
                </a:tc>
                <a:tc>
                  <a:txBody>
                    <a:bodyPr/>
                    <a:lstStyle/>
                    <a:p>
                      <a:r>
                        <a:rPr lang="en-MY" sz="1000" dirty="0">
                          <a:solidFill>
                            <a:schemeClr val="tx1"/>
                          </a:solidFill>
                          <a:latin typeface="Segoe UI" panose="020B0502040204020203" pitchFamily="34" charset="0"/>
                          <a:cs typeface="Segoe UI" panose="020B0502040204020203" pitchFamily="34" charset="0"/>
                        </a:rPr>
                        <a:t>Entity Framework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19743080"/>
                  </a:ext>
                </a:extLst>
              </a:tr>
              <a:tr h="335280">
                <a:tc>
                  <a:txBody>
                    <a:bodyPr/>
                    <a:lstStyle/>
                    <a:p>
                      <a:r>
                        <a:rPr lang="en-IN" sz="1000" dirty="0">
                          <a:solidFill>
                            <a:schemeClr val="tx1"/>
                          </a:solidFill>
                          <a:latin typeface="Segoe UI" panose="020B0502040204020203" pitchFamily="34" charset="0"/>
                          <a:cs typeface="Segoe UI" panose="020B0502040204020203" pitchFamily="34" charset="0"/>
                        </a:rPr>
                        <a:t>ORM</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Object/Relational Mapping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04111419"/>
                  </a:ext>
                </a:extLst>
              </a:tr>
              <a:tr h="370840">
                <a:tc>
                  <a:txBody>
                    <a:bodyPr/>
                    <a:lstStyle/>
                    <a:p>
                      <a:r>
                        <a:rPr lang="en-IN" sz="1000" dirty="0">
                          <a:solidFill>
                            <a:schemeClr val="tx1"/>
                          </a:solidFill>
                          <a:latin typeface="Segoe UI" panose="020B0502040204020203" pitchFamily="34" charset="0"/>
                          <a:cs typeface="Segoe UI" panose="020B0502040204020203" pitchFamily="34" charset="0"/>
                        </a:rPr>
                        <a:t>POCO</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Plain Old CLR Object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27095960"/>
                  </a:ext>
                </a:extLst>
              </a:tr>
              <a:tr h="370840">
                <a:tc>
                  <a:txBody>
                    <a:bodyPr/>
                    <a:lstStyle/>
                    <a:p>
                      <a:r>
                        <a:rPr lang="en-IN" sz="1000" dirty="0">
                          <a:solidFill>
                            <a:schemeClr val="tx1"/>
                          </a:solidFill>
                          <a:latin typeface="Segoe UI" panose="020B0502040204020203" pitchFamily="34" charset="0"/>
                          <a:cs typeface="Segoe UI" panose="020B0502040204020203" pitchFamily="34" charset="0"/>
                        </a:rPr>
                        <a:t>MVC</a:t>
                      </a:r>
                    </a:p>
                  </a:txBody>
                  <a:tcPr/>
                </a:tc>
                <a:tc>
                  <a:txBody>
                    <a:bodyPr/>
                    <a:lstStyle/>
                    <a:p>
                      <a:r>
                        <a:rPr lang="en-US" sz="1000" dirty="0">
                          <a:solidFill>
                            <a:schemeClr val="tx1"/>
                          </a:solidFill>
                          <a:latin typeface="Segoe UI" panose="020B0502040204020203" pitchFamily="34" charset="0"/>
                          <a:cs typeface="Segoe UI" panose="020B0502040204020203" pitchFamily="34" charset="0"/>
                        </a:rPr>
                        <a:t>Model View Controller </a:t>
                      </a:r>
                      <a:endParaRPr lang="en-IN" sz="1000" dirty="0">
                        <a:solidFill>
                          <a:schemeClr val="tx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62389544"/>
                  </a:ext>
                </a:extLst>
              </a:tr>
            </a:tbl>
          </a:graphicData>
        </a:graphic>
      </p:graphicFrame>
    </p:spTree>
    <p:extLst>
      <p:ext uri="{BB962C8B-B14F-4D97-AF65-F5344CB8AC3E}">
        <p14:creationId xmlns:p14="http://schemas.microsoft.com/office/powerpoint/2010/main" val="3019543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https://github.com/aspnet/EntityFramework/wiki</a:t>
            </a:r>
          </a:p>
        </p:txBody>
      </p:sp>
      <p:sp>
        <p:nvSpPr>
          <p:cNvPr id="4" name="Slide Number Placeholder 3"/>
          <p:cNvSpPr>
            <a:spLocks noGrp="1"/>
          </p:cNvSpPr>
          <p:nvPr>
            <p:ph type="sldNum" sz="quarter" idx="10"/>
          </p:nvPr>
        </p:nvSpPr>
        <p:spPr/>
        <p:txBody>
          <a:bodyPr/>
          <a:lstStyle/>
          <a:p>
            <a:fld id="{C2322B8E-095E-476D-BF4D-B0BFCE3A8C7F}" type="slidenum">
              <a:rPr lang="en-US" smtClean="0"/>
              <a:pPr/>
              <a:t>30</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936350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dirty="0"/>
              <a:t>Entity Framework Core</a:t>
            </a:r>
          </a:p>
          <a:p>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46116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32</a:t>
            </a:fld>
            <a:endParaRPr lang="en-US" dirty="0"/>
          </a:p>
        </p:txBody>
      </p:sp>
    </p:spTree>
    <p:extLst>
      <p:ext uri="{BB962C8B-B14F-4D97-AF65-F5344CB8AC3E}">
        <p14:creationId xmlns:p14="http://schemas.microsoft.com/office/powerpoint/2010/main" val="2168422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Database First</a:t>
            </a:r>
          </a:p>
          <a:p>
            <a:pPr marL="0" indent="0">
              <a:buNone/>
            </a:pPr>
            <a:r>
              <a:rPr lang="en-US" dirty="0"/>
              <a:t>If you already have a database, the Entity Framework can automatically generate a data model that consists of classes and properties that correspond to existing database objects such as tables and columns. The information about your database structure (store schema), your data model (conceptual model), and the mapping between them is stored in XML in an .edmx file. Visual Studio provides the Entity Framework designer, which is a graphical designer that you can use to display and edit the .edmx file. The sections </a:t>
            </a:r>
            <a:r>
              <a:rPr lang="en-US" dirty="0">
                <a:hlinkClick r:id="rId3"/>
              </a:rPr>
              <a:t>Getting Started With the Entity Framework</a:t>
            </a:r>
            <a:r>
              <a:rPr lang="en-US" dirty="0"/>
              <a:t> and </a:t>
            </a:r>
            <a:r>
              <a:rPr lang="en-US" dirty="0">
                <a:hlinkClick r:id="rId3"/>
              </a:rPr>
              <a:t>Continuing With the Entity Framework</a:t>
            </a:r>
            <a:r>
              <a:rPr lang="en-US" dirty="0"/>
              <a:t> in the Web Forms tutorial series use Database First development.</a:t>
            </a:r>
          </a:p>
          <a:p>
            <a:pPr marL="0" indent="0">
              <a:buNone/>
            </a:pPr>
            <a:endParaRPr lang="en-US" dirty="0"/>
          </a:p>
          <a:p>
            <a:pPr marL="0" indent="0">
              <a:buNone/>
            </a:pPr>
            <a:r>
              <a:rPr lang="en-US" b="1" dirty="0"/>
              <a:t>Code First</a:t>
            </a:r>
          </a:p>
          <a:p>
            <a:pPr marL="0" indent="0">
              <a:buNone/>
            </a:pPr>
            <a:r>
              <a:rPr lang="en-US" dirty="0"/>
              <a:t>Whether you have an existing database or not, you can code your own classes and properties that correspond to tables and columns and use them with the Entity Framework without an .edmx file. That's why you sometimes see this approach called code only, although the official name is Code First. The mapping between the store schema and the conceptual model represented by your code is handled by convention and by a special mapping API. If you do not yet have a database, the Entity Framework can automatically create the database for you, or drop and re-create it if the model changes. This tutorial series uses Code First development. </a:t>
            </a:r>
          </a:p>
          <a:p>
            <a:pPr marL="0" indent="0">
              <a:buNone/>
            </a:pPr>
            <a:endParaRPr lang="en-US" dirty="0"/>
          </a:p>
          <a:p>
            <a:pPr marL="0" indent="0">
              <a:buNone/>
            </a:pPr>
            <a:r>
              <a:rPr lang="en-US" b="1" dirty="0"/>
              <a:t>Source:</a:t>
            </a:r>
            <a:r>
              <a:rPr lang="en-US" dirty="0"/>
              <a:t> </a:t>
            </a:r>
            <a:r>
              <a:rPr lang="en-US" dirty="0">
                <a:hlinkClick r:id="rId4"/>
              </a:rPr>
              <a:t>https://docs.microsoft.com/en-us/aspnet/mvc/overview/getting-started/getting-started-with-ef-using-mvc/creating-an-entity-framework-data-model-for-an-asp-net-mvc-application</a:t>
            </a:r>
            <a:endParaRPr lang="en-US" dirty="0"/>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33</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0691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Code First generating a database</a:t>
            </a:r>
            <a:endParaRPr lang="en-IN" dirty="0"/>
          </a:p>
          <a:p>
            <a:pPr marL="0" indent="0">
              <a:buNone/>
            </a:pPr>
            <a:r>
              <a:rPr lang="en-US" dirty="0"/>
              <a:t> </a:t>
            </a:r>
            <a:endParaRPr lang="en-IN" dirty="0"/>
          </a:p>
          <a:p>
            <a:pPr marL="0" indent="0">
              <a:buNone/>
            </a:pPr>
            <a:r>
              <a:rPr lang="en-US" dirty="0"/>
              <a:t>In the original prototypes of Code First, it was actually called Code Only. This was because the only thing that you needed to write was code—the model and the database were created for you. This is the approach we have demoed at conferences and have shown in walkthroughs, etc.</a:t>
            </a:r>
            <a:endParaRPr lang="en-IN" dirty="0"/>
          </a:p>
          <a:p>
            <a:pPr marL="0" indent="0">
              <a:buNone/>
            </a:pPr>
            <a:r>
              <a:rPr lang="en-US" dirty="0"/>
              <a:t> </a:t>
            </a:r>
            <a:endParaRPr lang="en-IN" dirty="0"/>
          </a:p>
          <a:p>
            <a:pPr marL="0" indent="0">
              <a:buNone/>
            </a:pPr>
            <a:r>
              <a:rPr lang="en-US" dirty="0"/>
              <a:t>This approach can also be considered a model first approach depending on how you think about your model. The Model First approach described above is for people who like to create an Entity Data Model using a visual designer. However, many developers instead choose to model their application domain using just the code. This approach is often associated with Domain Driven Design (DDD) where the domain model is represented by the code. So, depending on how you view modeling and how you want to represent your model, you may also consider Code First to be a model first approach.</a:t>
            </a:r>
            <a:endParaRPr lang="en-IN" dirty="0"/>
          </a:p>
          <a:p>
            <a:pPr marL="0" indent="0">
              <a:buNone/>
            </a:pPr>
            <a:r>
              <a:rPr lang="en-US" dirty="0"/>
              <a:t> </a:t>
            </a:r>
            <a:endParaRPr lang="en-IN" dirty="0"/>
          </a:p>
          <a:p>
            <a:pPr marL="0" indent="0">
              <a:buNone/>
            </a:pPr>
            <a:r>
              <a:rPr lang="en-US" dirty="0"/>
              <a:t>Having Code First generate your database for you is certainly a very powerful approach and we see a lot of people using it, but if it does not work for you then read on</a:t>
            </a:r>
            <a:endParaRPr lang="en-IN" dirty="0"/>
          </a:p>
          <a:p>
            <a:pPr marL="0" indent="0">
              <a:buNone/>
            </a:pPr>
            <a:r>
              <a:rPr lang="en-US" dirty="0"/>
              <a:t> </a:t>
            </a:r>
            <a:endParaRPr lang="en-IN" dirty="0"/>
          </a:p>
          <a:p>
            <a:pPr marL="0" indent="0">
              <a:buNone/>
            </a:pPr>
            <a:r>
              <a:rPr lang="en-US" b="1" dirty="0"/>
              <a:t>Code First with an existing database </a:t>
            </a:r>
            <a:endParaRPr lang="en-IN" dirty="0"/>
          </a:p>
          <a:p>
            <a:pPr marL="0" indent="0">
              <a:buNone/>
            </a:pPr>
            <a:r>
              <a:rPr lang="en-US" dirty="0"/>
              <a:t> </a:t>
            </a:r>
            <a:endParaRPr lang="en-IN" dirty="0"/>
          </a:p>
          <a:p>
            <a:pPr marL="0" indent="0">
              <a:buNone/>
            </a:pPr>
            <a:r>
              <a:rPr lang="en-US" dirty="0"/>
              <a:t>Imagine you have an existing database and maybe your DBA does not even let you modify that database. Can you still use Code First? The answer is “Yes” and we are seeing lots of people doing this. Furthermore, this is not just an afterthought; Code First has been specifically designed to support this. The steps are very simple:</a:t>
            </a:r>
            <a:endParaRPr lang="en-IN" dirty="0"/>
          </a:p>
          <a:p>
            <a:r>
              <a:rPr lang="en-US" dirty="0"/>
              <a:t>Make sure your DbContext knows how to find your existing database. One way to do this is to put a connection string in your config file and then communicate to DbContext about it by passing “name=MyConnectionStringName” to the DbContext constructor. </a:t>
            </a:r>
            <a:endParaRPr lang="en-IN" dirty="0"/>
          </a:p>
          <a:p>
            <a:pPr marL="0" indent="0">
              <a:buNone/>
            </a:pPr>
            <a:r>
              <a:rPr lang="en-US" dirty="0"/>
              <a:t> </a:t>
            </a:r>
          </a:p>
          <a:p>
            <a:pPr marL="0" indent="0">
              <a:buNone/>
            </a:pPr>
            <a:endParaRPr lang="en-US" u="sng" dirty="0"/>
          </a:p>
          <a:p>
            <a:pPr marL="0" indent="0">
              <a:buNone/>
            </a:pPr>
            <a:r>
              <a:rPr lang="en-US" b="1" dirty="0"/>
              <a:t>Note:</a:t>
            </a:r>
            <a:r>
              <a:rPr lang="en-US" dirty="0"/>
              <a:t> See this post for more details: </a:t>
            </a:r>
            <a:r>
              <a:rPr lang="en-US" u="sng" dirty="0">
                <a:hlinkClick r:id="rId3"/>
              </a:rPr>
              <a:t>http://blogs.msdn.com/b/adonet/archive/2011/03/07/when-is-code-first-not-code-first.aspx</a:t>
            </a:r>
            <a:r>
              <a:rPr lang="en-US" dirty="0"/>
              <a:t> </a:t>
            </a:r>
            <a:endParaRPr lang="en-IN" dirty="0"/>
          </a:p>
          <a:p>
            <a:pPr marL="0" indent="0">
              <a:buNone/>
            </a:pPr>
            <a:endParaRPr lang="en-IN" dirty="0">
              <a:solidFill>
                <a:srgbClr val="FF0000"/>
              </a:solidFill>
            </a:endParaRPr>
          </a:p>
          <a:p>
            <a:pPr marL="0" indent="0">
              <a:buNone/>
            </a:pPr>
            <a:r>
              <a:rPr lang="en-US" dirty="0"/>
              <a:t> </a:t>
            </a:r>
            <a:endParaRPr lang="en-IN" dirty="0"/>
          </a:p>
          <a:p>
            <a:r>
              <a:rPr lang="en-US" dirty="0"/>
              <a:t>Create the classes that you want to map to your database. </a:t>
            </a:r>
            <a:endParaRPr lang="en-IN" dirty="0"/>
          </a:p>
          <a:p>
            <a:r>
              <a:rPr lang="en-US" dirty="0"/>
              <a:t>Add additional mapping using data annotations or the Code First fluent API to take care of the places where the Code-First conventions need to be overridden to get correct mappings. </a:t>
            </a:r>
            <a:endParaRPr lang="en-IN" dirty="0"/>
          </a:p>
          <a:p>
            <a:pPr marL="0" indent="0">
              <a:buNone/>
            </a:pPr>
            <a:r>
              <a:rPr lang="en-US" dirty="0"/>
              <a:t> </a:t>
            </a:r>
            <a:endParaRPr lang="en-IN" dirty="0"/>
          </a:p>
          <a:p>
            <a:pPr marL="0" indent="0">
              <a:buNone/>
            </a:pPr>
            <a:r>
              <a:rPr lang="en-US" dirty="0"/>
              <a:t>This approach is essentially a database first approach, but using code for the mapping instead of a visual designer and XML. We hope to make a T4 template available that would start from an existing database and do the above steps for you—we would like to hear from you if you would find such a template useful. </a:t>
            </a:r>
            <a:endParaRPr lang="en-IN" dirty="0"/>
          </a:p>
          <a:p>
            <a:pPr marL="0" indent="0">
              <a:buNone/>
            </a:pPr>
            <a:r>
              <a:rPr lang="en-US" dirty="0"/>
              <a:t> </a:t>
            </a:r>
            <a:endParaRPr lang="en-IN" dirty="0"/>
          </a:p>
          <a:p>
            <a:pPr marL="0" indent="0">
              <a:buNone/>
            </a:pPr>
            <a:r>
              <a:rPr lang="en-US" b="1" dirty="0"/>
              <a:t>Code First != DbContext </a:t>
            </a:r>
            <a:endParaRPr lang="en-IN" dirty="0"/>
          </a:p>
          <a:p>
            <a:pPr marL="0" indent="0">
              <a:buNone/>
            </a:pPr>
            <a:r>
              <a:rPr lang="en-US" dirty="0"/>
              <a:t> </a:t>
            </a:r>
            <a:endParaRPr lang="en-IN" dirty="0"/>
          </a:p>
          <a:p>
            <a:pPr marL="0" indent="0">
              <a:buNone/>
            </a:pPr>
            <a:r>
              <a:rPr lang="en-US" dirty="0"/>
              <a:t>The first time most people see DbContext is when using Code First. However, DbContext can also be used together with an EDMX file for traditional Database First and Model First development. The T4 templates that shipped with CTP5 and that will ship as part of EF 4.1 create a context class derived from DbContext. This is not a Code First context and it will not build a model from data annotations or fluent API calls. Instead it loads the EDMX file at runtime (just like ObjectContext does) and uses the mappings defined in that file. This gives you the improved API surface of DbContext while maintaining the Database First or Model First approach.</a:t>
            </a:r>
            <a:endParaRPr lang="en-IN" dirty="0"/>
          </a:p>
          <a:p>
            <a:pPr marL="0" indent="0">
              <a:buNone/>
            </a:pPr>
            <a:r>
              <a:rPr lang="en-US" dirty="0"/>
              <a:t> </a:t>
            </a:r>
            <a:endParaRPr lang="en-IN" dirty="0"/>
          </a:p>
          <a:p>
            <a:pPr marL="0" indent="0">
              <a:buNone/>
            </a:pPr>
            <a:r>
              <a:rPr lang="en-US" dirty="0"/>
              <a:t>It is also possible to use Code First to create an ObjectContext instead of a DbContext. However, we generally do not recommend that you use this approach.</a:t>
            </a:r>
            <a:endParaRPr lang="en-IN" dirty="0"/>
          </a:p>
          <a:p>
            <a:pPr marL="0" indent="0">
              <a:buNone/>
            </a:pPr>
            <a:r>
              <a:rPr lang="en-US" dirty="0"/>
              <a:t> </a:t>
            </a:r>
            <a:endParaRPr lang="en-IN" dirty="0"/>
          </a:p>
          <a:p>
            <a:pPr marL="0" indent="0">
              <a:buNone/>
            </a:pPr>
            <a:r>
              <a:rPr lang="en-US" b="1" dirty="0"/>
              <a:t>So is Code First right for me? </a:t>
            </a:r>
            <a:endParaRPr lang="en-IN" dirty="0"/>
          </a:p>
          <a:p>
            <a:pPr marL="0" indent="0">
              <a:buNone/>
            </a:pPr>
            <a:r>
              <a:rPr lang="en-US" dirty="0"/>
              <a:t> </a:t>
            </a:r>
            <a:endParaRPr lang="en-IN" dirty="0"/>
          </a:p>
          <a:p>
            <a:pPr marL="0" indent="0">
              <a:buNone/>
            </a:pPr>
            <a:r>
              <a:rPr lang="en-US" dirty="0"/>
              <a:t>The bottom line on whether Code First is right for you depends on how you like to create and store your C#/VB classes and the mapping between those classes and the database. If you like to use code for this, then Code First is probably for you. This is true even if you do not want the code to create the database, possibly because it already exists and/or is locked down by your DBA.</a:t>
            </a:r>
            <a:endParaRPr lang="en-IN" dirty="0"/>
          </a:p>
          <a:p>
            <a:pPr marL="0" indent="0">
              <a:buNone/>
            </a:pPr>
            <a:r>
              <a:rPr lang="en-US" dirty="0"/>
              <a:t> </a:t>
            </a:r>
            <a:endParaRPr lang="en-IN" dirty="0"/>
          </a:p>
          <a:p>
            <a:pPr marL="0" indent="0">
              <a:buNone/>
            </a:pPr>
            <a:r>
              <a:rPr lang="en-US" dirty="0"/>
              <a:t>If you prefer a visual designer and XML files, then Database First or Model First is probably better for you. </a:t>
            </a:r>
            <a:endParaRPr lang="en-IN" dirty="0"/>
          </a:p>
          <a:p>
            <a:pPr marL="0" indent="0">
              <a:buNone/>
            </a:pPr>
            <a:r>
              <a:rPr lang="en-US" dirty="0"/>
              <a:t> </a:t>
            </a:r>
            <a:endParaRPr lang="en-IN" dirty="0"/>
          </a:p>
          <a:p>
            <a:pPr marL="0" indent="0">
              <a:buNone/>
            </a:pPr>
            <a:r>
              <a:rPr lang="en-US" b="1" dirty="0"/>
              <a:t>Source:</a:t>
            </a:r>
            <a:r>
              <a:rPr lang="en-US" dirty="0"/>
              <a:t> </a:t>
            </a:r>
            <a:r>
              <a:rPr lang="en-US" u="sng" dirty="0">
                <a:hlinkClick r:id="rId3"/>
              </a:rPr>
              <a:t>http://blogs.msdn.com/b/adonet/archive/2011/03/07/when-is-code-first-not-code-first.aspx</a:t>
            </a:r>
            <a:r>
              <a:rPr lang="en-US" dirty="0"/>
              <a:t> </a:t>
            </a:r>
            <a:endParaRPr lang="en-IN"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34</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24019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35</a:t>
            </a:fld>
            <a:endParaRPr lang="en-US" dirty="0"/>
          </a:p>
        </p:txBody>
      </p:sp>
    </p:spTree>
    <p:extLst>
      <p:ext uri="{BB962C8B-B14F-4D97-AF65-F5344CB8AC3E}">
        <p14:creationId xmlns:p14="http://schemas.microsoft.com/office/powerpoint/2010/main" val="2870275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As of </a:t>
            </a:r>
            <a:r>
              <a:rPr lang="en-US" dirty="0" err="1"/>
              <a:t>dotnet</a:t>
            </a:r>
            <a:r>
              <a:rPr lang="en-US" dirty="0"/>
              <a:t> core 2.0, this CANNOT be done via </a:t>
            </a:r>
            <a:r>
              <a:rPr lang="en-US" dirty="0" err="1"/>
              <a:t>dotnet</a:t>
            </a:r>
            <a:r>
              <a:rPr lang="en-US" dirty="0"/>
              <a:t> package install or install-package, and must be done manually</a:t>
            </a: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dirty="0"/>
          </a:p>
        </p:txBody>
      </p:sp>
    </p:spTree>
    <p:extLst>
      <p:ext uri="{BB962C8B-B14F-4D97-AF65-F5344CB8AC3E}">
        <p14:creationId xmlns:p14="http://schemas.microsoft.com/office/powerpoint/2010/main" val="3318508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619125"/>
            <a:ext cx="5162550" cy="2905125"/>
          </a:xfrm>
        </p:spPr>
      </p:sp>
      <p:sp>
        <p:nvSpPr>
          <p:cNvPr id="3" name="Notes Placeholder 2"/>
          <p:cNvSpPr>
            <a:spLocks noGrp="1"/>
          </p:cNvSpPr>
          <p:nvPr>
            <p:ph type="body" idx="1"/>
          </p:nvPr>
        </p:nvSpPr>
        <p:spPr/>
        <p:txBody>
          <a:bodyPr/>
          <a:lstStyle/>
          <a:p>
            <a:pPr marL="0" indent="0">
              <a:buNone/>
            </a:pPr>
            <a:r>
              <a:rPr lang="en-US" dirty="0"/>
              <a:t>With Code First, Entity Framework creates database and its entities (tables/table columns) using the model class in .NET using Code First conventions.</a:t>
            </a:r>
          </a:p>
          <a:p>
            <a:pPr marL="0" indent="0">
              <a:buNone/>
            </a:pPr>
            <a:endParaRPr lang="en-US" dirty="0"/>
          </a:p>
          <a:p>
            <a:pPr marL="0" indent="0">
              <a:buNone/>
            </a:pPr>
            <a:r>
              <a:rPr lang="en-US" dirty="0"/>
              <a:t>Can be done without migrations, but this is less flexible </a:t>
            </a:r>
            <a:endParaRPr lang="en-IN" dirty="0"/>
          </a:p>
          <a:p>
            <a:pPr marL="0" indent="0">
              <a:buNone/>
            </a:pPr>
            <a:endParaRPr lang="en-US" dirty="0"/>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89920E16-7E2D-4061-8759-5F8497A7A433}" type="slidenum">
              <a:rPr lang="en-US" smtClean="0"/>
              <a:pPr/>
              <a:t>37</a:t>
            </a:fld>
            <a:endParaRPr lang="en-US" dirty="0"/>
          </a:p>
        </p:txBody>
      </p:sp>
    </p:spTree>
    <p:extLst>
      <p:ext uri="{BB962C8B-B14F-4D97-AF65-F5344CB8AC3E}">
        <p14:creationId xmlns:p14="http://schemas.microsoft.com/office/powerpoint/2010/main" val="2516696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dirty="0"/>
              <a:t>We’ll show an example of the fluent API in the demo</a:t>
            </a:r>
          </a:p>
        </p:txBody>
      </p:sp>
      <p:sp>
        <p:nvSpPr>
          <p:cNvPr id="4" name="Slide Number Placeholder 3"/>
          <p:cNvSpPr>
            <a:spLocks noGrp="1"/>
          </p:cNvSpPr>
          <p:nvPr>
            <p:ph type="sldNum" sz="quarter" idx="10"/>
          </p:nvPr>
        </p:nvSpPr>
        <p:spPr/>
        <p:txBody>
          <a:bodyPr/>
          <a:lstStyle/>
          <a:p>
            <a:fld id="{1489DB6A-E92B-415B-AFB4-9C72D4A9006D}" type="slidenum">
              <a:rPr lang="en-US" smtClean="0"/>
              <a:t>38</a:t>
            </a:fld>
            <a:endParaRPr lang="en-US" dirty="0"/>
          </a:p>
        </p:txBody>
      </p:sp>
    </p:spTree>
    <p:extLst>
      <p:ext uri="{BB962C8B-B14F-4D97-AF65-F5344CB8AC3E}">
        <p14:creationId xmlns:p14="http://schemas.microsoft.com/office/powerpoint/2010/main" val="3921980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Complete method:</a:t>
            </a:r>
          </a:p>
          <a:p>
            <a:pPr marL="0" indent="0">
              <a:buNone/>
            </a:pPr>
            <a:endParaRPr lang="en-US" dirty="0"/>
          </a:p>
          <a:p>
            <a:pPr marL="0" indent="0">
              <a:buNone/>
            </a:pPr>
            <a:r>
              <a:rPr lang="en-US" dirty="0"/>
              <a:t>using </a:t>
            </a:r>
            <a:r>
              <a:rPr lang="en-US" dirty="0" err="1"/>
              <a:t>ContosoUniversity.Models</a:t>
            </a:r>
            <a:r>
              <a:rPr lang="en-US" dirty="0"/>
              <a:t>;</a:t>
            </a:r>
          </a:p>
          <a:p>
            <a:pPr marL="0" indent="0">
              <a:buNone/>
            </a:pPr>
            <a:r>
              <a:rPr lang="en-US" dirty="0"/>
              <a:t>using System;</a:t>
            </a:r>
          </a:p>
          <a:p>
            <a:pPr marL="0" indent="0">
              <a:buNone/>
            </a:pPr>
            <a:r>
              <a:rPr lang="en-US" dirty="0"/>
              <a:t>using </a:t>
            </a:r>
            <a:r>
              <a:rPr lang="en-US" dirty="0" err="1"/>
              <a:t>System.Linq</a:t>
            </a:r>
            <a:r>
              <a:rPr lang="en-US" dirty="0"/>
              <a:t>;</a:t>
            </a:r>
          </a:p>
          <a:p>
            <a:pPr marL="0" indent="0">
              <a:buNone/>
            </a:pPr>
            <a:endParaRPr lang="en-US" dirty="0"/>
          </a:p>
          <a:p>
            <a:pPr marL="0" indent="0">
              <a:buNone/>
            </a:pPr>
            <a:r>
              <a:rPr lang="en-US" dirty="0"/>
              <a:t>namespace </a:t>
            </a:r>
            <a:r>
              <a:rPr lang="en-US" dirty="0" err="1"/>
              <a:t>ContosoUniversity.Data</a:t>
            </a:r>
            <a:endParaRPr lang="en-US" dirty="0"/>
          </a:p>
          <a:p>
            <a:pPr marL="0" indent="0">
              <a:buNone/>
            </a:pPr>
            <a:r>
              <a:rPr lang="en-US" dirty="0"/>
              <a:t>{</a:t>
            </a:r>
          </a:p>
          <a:p>
            <a:pPr marL="0" indent="0">
              <a:buNone/>
            </a:pPr>
            <a:r>
              <a:rPr lang="en-US" dirty="0"/>
              <a:t>    public static class </a:t>
            </a:r>
            <a:r>
              <a:rPr lang="en-US" dirty="0" err="1"/>
              <a:t>DbInitializer</a:t>
            </a:r>
            <a:endParaRPr lang="en-US" dirty="0"/>
          </a:p>
          <a:p>
            <a:pPr marL="0" indent="0">
              <a:buNone/>
            </a:pPr>
            <a:r>
              <a:rPr lang="en-US" dirty="0"/>
              <a:t>    {</a:t>
            </a:r>
          </a:p>
          <a:p>
            <a:pPr marL="0" indent="0">
              <a:buNone/>
            </a:pPr>
            <a:r>
              <a:rPr lang="en-US" dirty="0"/>
              <a:t>        public static void Initialize(</a:t>
            </a:r>
            <a:r>
              <a:rPr lang="en-US" dirty="0" err="1"/>
              <a:t>SchoolContext</a:t>
            </a:r>
            <a:r>
              <a:rPr lang="en-US" dirty="0"/>
              <a:t> context)</a:t>
            </a:r>
          </a:p>
          <a:p>
            <a:pPr marL="0" indent="0">
              <a:buNone/>
            </a:pPr>
            <a:r>
              <a:rPr lang="en-US" dirty="0"/>
              <a:t>        {</a:t>
            </a:r>
          </a:p>
          <a:p>
            <a:pPr marL="0" indent="0">
              <a:buNone/>
            </a:pPr>
            <a:r>
              <a:rPr lang="en-US" dirty="0"/>
              <a:t>            </a:t>
            </a:r>
            <a:r>
              <a:rPr lang="en-US" dirty="0" err="1"/>
              <a:t>context.Database.EnsureCreated</a:t>
            </a:r>
            <a:r>
              <a:rPr lang="en-US" dirty="0"/>
              <a:t>();</a:t>
            </a:r>
          </a:p>
          <a:p>
            <a:pPr marL="0" indent="0">
              <a:buNone/>
            </a:pPr>
            <a:endParaRPr lang="en-US" dirty="0"/>
          </a:p>
          <a:p>
            <a:pPr marL="0" indent="0">
              <a:buNone/>
            </a:pPr>
            <a:r>
              <a:rPr lang="en-US" dirty="0"/>
              <a:t>            // Look for any students.</a:t>
            </a:r>
          </a:p>
          <a:p>
            <a:pPr marL="0" indent="0">
              <a:buNone/>
            </a:pPr>
            <a:r>
              <a:rPr lang="en-US" dirty="0"/>
              <a:t>            if (</a:t>
            </a:r>
            <a:r>
              <a:rPr lang="en-US" dirty="0" err="1"/>
              <a:t>context.Students.Any</a:t>
            </a:r>
            <a:r>
              <a:rPr lang="en-US" dirty="0"/>
              <a:t>())</a:t>
            </a:r>
          </a:p>
          <a:p>
            <a:pPr marL="0" indent="0">
              <a:buNone/>
            </a:pPr>
            <a:r>
              <a:rPr lang="en-US" dirty="0"/>
              <a:t>            {</a:t>
            </a:r>
          </a:p>
          <a:p>
            <a:pPr marL="0" indent="0">
              <a:buNone/>
            </a:pPr>
            <a:r>
              <a:rPr lang="en-US" dirty="0"/>
              <a:t>                return;   // DB has been seeded</a:t>
            </a:r>
          </a:p>
          <a:p>
            <a:pPr marL="0" indent="0">
              <a:buNone/>
            </a:pPr>
            <a:r>
              <a:rPr lang="en-US" dirty="0"/>
              <a:t>            }</a:t>
            </a:r>
          </a:p>
          <a:p>
            <a:pPr marL="0" indent="0">
              <a:buNone/>
            </a:pPr>
            <a:endParaRPr lang="en-US" dirty="0"/>
          </a:p>
          <a:p>
            <a:pPr marL="0" indent="0">
              <a:buNone/>
            </a:pPr>
            <a:r>
              <a:rPr lang="en-US" dirty="0"/>
              <a:t>            </a:t>
            </a:r>
            <a:r>
              <a:rPr lang="en-US" dirty="0" err="1"/>
              <a:t>var</a:t>
            </a:r>
            <a:r>
              <a:rPr lang="en-US" dirty="0"/>
              <a:t> students = new Student[]</a:t>
            </a:r>
          </a:p>
          <a:p>
            <a:pPr marL="0" indent="0">
              <a:buNone/>
            </a:pPr>
            <a:r>
              <a:rPr lang="en-US" dirty="0"/>
              <a:t>            {</a:t>
            </a:r>
          </a:p>
          <a:p>
            <a:pPr marL="0" indent="0">
              <a:buNone/>
            </a:pPr>
            <a:r>
              <a:rPr lang="en-US" dirty="0"/>
              <a:t>            new Student{</a:t>
            </a:r>
            <a:r>
              <a:rPr lang="en-US" dirty="0" err="1"/>
              <a:t>FirstMidName</a:t>
            </a:r>
            <a:r>
              <a:rPr lang="en-US" dirty="0"/>
              <a:t>="Carson",</a:t>
            </a:r>
            <a:r>
              <a:rPr lang="en-US" dirty="0" err="1"/>
              <a:t>LastName</a:t>
            </a:r>
            <a:r>
              <a:rPr lang="en-US" dirty="0"/>
              <a:t>="Alexander",</a:t>
            </a:r>
            <a:r>
              <a:rPr lang="en-US" dirty="0" err="1"/>
              <a:t>EnrollmentDate</a:t>
            </a:r>
            <a:r>
              <a:rPr lang="en-US" dirty="0"/>
              <a:t>=</a:t>
            </a:r>
            <a:r>
              <a:rPr lang="en-US" dirty="0" err="1"/>
              <a:t>DateTime.Parse</a:t>
            </a:r>
            <a:r>
              <a:rPr lang="en-US" dirty="0"/>
              <a:t>("2005-09-01")},</a:t>
            </a:r>
          </a:p>
          <a:p>
            <a:pPr marL="0" indent="0">
              <a:buNone/>
            </a:pPr>
            <a:r>
              <a:rPr lang="en-US" dirty="0"/>
              <a:t>            new Student{</a:t>
            </a:r>
            <a:r>
              <a:rPr lang="en-US" dirty="0" err="1"/>
              <a:t>FirstMidName</a:t>
            </a:r>
            <a:r>
              <a:rPr lang="en-US" dirty="0"/>
              <a:t>="Meredith",</a:t>
            </a:r>
            <a:r>
              <a:rPr lang="en-US" dirty="0" err="1"/>
              <a:t>LastName</a:t>
            </a:r>
            <a:r>
              <a:rPr lang="en-US" dirty="0"/>
              <a:t>="Alonso",</a:t>
            </a:r>
            <a:r>
              <a:rPr lang="en-US" dirty="0" err="1"/>
              <a:t>EnrollmentDate</a:t>
            </a:r>
            <a:r>
              <a:rPr lang="en-US" dirty="0"/>
              <a:t>=</a:t>
            </a:r>
            <a:r>
              <a:rPr lang="en-US" dirty="0" err="1"/>
              <a:t>DateTime.Parse</a:t>
            </a:r>
            <a:r>
              <a:rPr lang="en-US" dirty="0"/>
              <a:t>("2002-09-01")},</a:t>
            </a:r>
          </a:p>
          <a:p>
            <a:pPr marL="0" indent="0">
              <a:buNone/>
            </a:pPr>
            <a:r>
              <a:rPr lang="en-US" dirty="0"/>
              <a:t>            new Student{</a:t>
            </a:r>
            <a:r>
              <a:rPr lang="en-US" dirty="0" err="1"/>
              <a:t>FirstMidName</a:t>
            </a:r>
            <a:r>
              <a:rPr lang="en-US" dirty="0"/>
              <a:t>="Arturo",</a:t>
            </a:r>
            <a:r>
              <a:rPr lang="en-US" dirty="0" err="1"/>
              <a:t>LastName</a:t>
            </a:r>
            <a:r>
              <a:rPr lang="en-US" dirty="0"/>
              <a:t>="Anand",</a:t>
            </a:r>
            <a:r>
              <a:rPr lang="en-US" dirty="0" err="1"/>
              <a:t>EnrollmentDate</a:t>
            </a:r>
            <a:r>
              <a:rPr lang="en-US" dirty="0"/>
              <a:t>=</a:t>
            </a:r>
            <a:r>
              <a:rPr lang="en-US" dirty="0" err="1"/>
              <a:t>DateTime.Parse</a:t>
            </a:r>
            <a:r>
              <a:rPr lang="en-US" dirty="0"/>
              <a:t>("2003-09-01")},</a:t>
            </a:r>
          </a:p>
          <a:p>
            <a:pPr marL="0" indent="0">
              <a:buNone/>
            </a:pPr>
            <a:r>
              <a:rPr lang="en-US" dirty="0"/>
              <a:t>            new Student{</a:t>
            </a:r>
            <a:r>
              <a:rPr lang="en-US" dirty="0" err="1"/>
              <a:t>FirstMidName</a:t>
            </a:r>
            <a:r>
              <a:rPr lang="en-US" dirty="0"/>
              <a:t>="</a:t>
            </a:r>
            <a:r>
              <a:rPr lang="en-US" dirty="0" err="1"/>
              <a:t>Gytis</a:t>
            </a:r>
            <a:r>
              <a:rPr lang="en-US" dirty="0"/>
              <a:t>",</a:t>
            </a:r>
            <a:r>
              <a:rPr lang="en-US" dirty="0" err="1"/>
              <a:t>LastName</a:t>
            </a:r>
            <a:r>
              <a:rPr lang="en-US" dirty="0"/>
              <a:t>="</a:t>
            </a:r>
            <a:r>
              <a:rPr lang="en-US" dirty="0" err="1"/>
              <a:t>Barzdukas</a:t>
            </a:r>
            <a:r>
              <a:rPr lang="en-US" dirty="0"/>
              <a:t>",</a:t>
            </a:r>
            <a:r>
              <a:rPr lang="en-US" dirty="0" err="1"/>
              <a:t>EnrollmentDate</a:t>
            </a:r>
            <a:r>
              <a:rPr lang="en-US" dirty="0"/>
              <a:t>=</a:t>
            </a:r>
            <a:r>
              <a:rPr lang="en-US" dirty="0" err="1"/>
              <a:t>DateTime.Parse</a:t>
            </a:r>
            <a:r>
              <a:rPr lang="en-US" dirty="0"/>
              <a:t>("2002-09-01")},</a:t>
            </a:r>
          </a:p>
          <a:p>
            <a:pPr marL="0" indent="0">
              <a:buNone/>
            </a:pPr>
            <a:r>
              <a:rPr lang="en-US" dirty="0"/>
              <a:t>            new Student{</a:t>
            </a:r>
            <a:r>
              <a:rPr lang="en-US" dirty="0" err="1"/>
              <a:t>FirstMidName</a:t>
            </a:r>
            <a:r>
              <a:rPr lang="en-US" dirty="0"/>
              <a:t>="Yan",</a:t>
            </a:r>
            <a:r>
              <a:rPr lang="en-US" dirty="0" err="1"/>
              <a:t>LastName</a:t>
            </a:r>
            <a:r>
              <a:rPr lang="en-US" dirty="0"/>
              <a:t>="Li",</a:t>
            </a:r>
            <a:r>
              <a:rPr lang="en-US" dirty="0" err="1"/>
              <a:t>EnrollmentDate</a:t>
            </a:r>
            <a:r>
              <a:rPr lang="en-US" dirty="0"/>
              <a:t>=</a:t>
            </a:r>
            <a:r>
              <a:rPr lang="en-US" dirty="0" err="1"/>
              <a:t>DateTime.Parse</a:t>
            </a:r>
            <a:r>
              <a:rPr lang="en-US" dirty="0"/>
              <a:t>("2002-09-01")},</a:t>
            </a:r>
          </a:p>
          <a:p>
            <a:pPr marL="0" indent="0">
              <a:buNone/>
            </a:pPr>
            <a:r>
              <a:rPr lang="en-US" dirty="0"/>
              <a:t>            new Student{</a:t>
            </a:r>
            <a:r>
              <a:rPr lang="en-US" dirty="0" err="1"/>
              <a:t>FirstMidName</a:t>
            </a:r>
            <a:r>
              <a:rPr lang="en-US" dirty="0"/>
              <a:t>="Peggy",</a:t>
            </a:r>
            <a:r>
              <a:rPr lang="en-US" dirty="0" err="1"/>
              <a:t>LastName</a:t>
            </a:r>
            <a:r>
              <a:rPr lang="en-US" dirty="0"/>
              <a:t>="Justice",</a:t>
            </a:r>
            <a:r>
              <a:rPr lang="en-US" dirty="0" err="1"/>
              <a:t>EnrollmentDate</a:t>
            </a:r>
            <a:r>
              <a:rPr lang="en-US" dirty="0"/>
              <a:t>=</a:t>
            </a:r>
            <a:r>
              <a:rPr lang="en-US" dirty="0" err="1"/>
              <a:t>DateTime.Parse</a:t>
            </a:r>
            <a:r>
              <a:rPr lang="en-US" dirty="0"/>
              <a:t>("2001-09-01")},</a:t>
            </a:r>
          </a:p>
          <a:p>
            <a:pPr marL="0" indent="0">
              <a:buNone/>
            </a:pPr>
            <a:r>
              <a:rPr lang="en-US" dirty="0"/>
              <a:t>            new Student{</a:t>
            </a:r>
            <a:r>
              <a:rPr lang="en-US" dirty="0" err="1"/>
              <a:t>FirstMidName</a:t>
            </a:r>
            <a:r>
              <a:rPr lang="en-US" dirty="0"/>
              <a:t>="Laura",</a:t>
            </a:r>
            <a:r>
              <a:rPr lang="en-US" dirty="0" err="1"/>
              <a:t>LastName</a:t>
            </a:r>
            <a:r>
              <a:rPr lang="en-US" dirty="0"/>
              <a:t>="Norman",</a:t>
            </a:r>
            <a:r>
              <a:rPr lang="en-US" dirty="0" err="1"/>
              <a:t>EnrollmentDate</a:t>
            </a:r>
            <a:r>
              <a:rPr lang="en-US" dirty="0"/>
              <a:t>=</a:t>
            </a:r>
            <a:r>
              <a:rPr lang="en-US" dirty="0" err="1"/>
              <a:t>DateTime.Parse</a:t>
            </a:r>
            <a:r>
              <a:rPr lang="en-US" dirty="0"/>
              <a:t>("2003-09-01")},</a:t>
            </a:r>
          </a:p>
          <a:p>
            <a:pPr marL="0" indent="0">
              <a:buNone/>
            </a:pPr>
            <a:r>
              <a:rPr lang="en-US" dirty="0"/>
              <a:t>            new Student{</a:t>
            </a:r>
            <a:r>
              <a:rPr lang="en-US" dirty="0" err="1"/>
              <a:t>FirstMidName</a:t>
            </a:r>
            <a:r>
              <a:rPr lang="en-US" dirty="0"/>
              <a:t>="Nino",</a:t>
            </a:r>
            <a:r>
              <a:rPr lang="en-US" dirty="0" err="1"/>
              <a:t>LastName</a:t>
            </a:r>
            <a:r>
              <a:rPr lang="en-US" dirty="0"/>
              <a:t>="</a:t>
            </a:r>
            <a:r>
              <a:rPr lang="en-US" dirty="0" err="1"/>
              <a:t>Olivetto</a:t>
            </a:r>
            <a:r>
              <a:rPr lang="en-US" dirty="0"/>
              <a:t>",</a:t>
            </a:r>
            <a:r>
              <a:rPr lang="en-US" dirty="0" err="1"/>
              <a:t>EnrollmentDate</a:t>
            </a:r>
            <a:r>
              <a:rPr lang="en-US" dirty="0"/>
              <a:t>=</a:t>
            </a:r>
            <a:r>
              <a:rPr lang="en-US" dirty="0" err="1"/>
              <a:t>DateTime.Parse</a:t>
            </a:r>
            <a:r>
              <a:rPr lang="en-US" dirty="0"/>
              <a:t>("2005-09-01")}</a:t>
            </a:r>
          </a:p>
          <a:p>
            <a:pPr marL="0" indent="0">
              <a:buNone/>
            </a:pPr>
            <a:r>
              <a:rPr lang="en-US" dirty="0"/>
              <a:t>            };</a:t>
            </a:r>
          </a:p>
          <a:p>
            <a:pPr marL="0" indent="0">
              <a:buNone/>
            </a:pPr>
            <a:r>
              <a:rPr lang="en-US" dirty="0"/>
              <a:t>            </a:t>
            </a:r>
            <a:r>
              <a:rPr lang="en-US" dirty="0" err="1"/>
              <a:t>foreach</a:t>
            </a:r>
            <a:r>
              <a:rPr lang="en-US" dirty="0"/>
              <a:t> (Student s in students)</a:t>
            </a:r>
          </a:p>
          <a:p>
            <a:pPr marL="0" indent="0">
              <a:buNone/>
            </a:pPr>
            <a:r>
              <a:rPr lang="en-US" dirty="0"/>
              <a:t>            {</a:t>
            </a:r>
          </a:p>
          <a:p>
            <a:pPr marL="0" indent="0">
              <a:buNone/>
            </a:pPr>
            <a:r>
              <a:rPr lang="en-US" dirty="0"/>
              <a:t>                </a:t>
            </a:r>
            <a:r>
              <a:rPr lang="en-US" dirty="0" err="1"/>
              <a:t>context.Students.Add</a:t>
            </a:r>
            <a:r>
              <a:rPr lang="en-US" dirty="0"/>
              <a:t>(s);</a:t>
            </a:r>
          </a:p>
          <a:p>
            <a:pPr marL="0" indent="0">
              <a:buNone/>
            </a:pPr>
            <a:r>
              <a:rPr lang="en-US" dirty="0"/>
              <a:t>            }</a:t>
            </a:r>
          </a:p>
          <a:p>
            <a:pPr marL="0" indent="0">
              <a:buNone/>
            </a:pPr>
            <a:r>
              <a:rPr lang="en-US" dirty="0"/>
              <a:t>            </a:t>
            </a:r>
            <a:r>
              <a:rPr lang="en-US" dirty="0" err="1"/>
              <a:t>context.SaveChanges</a:t>
            </a:r>
            <a:r>
              <a:rPr lang="en-US" dirty="0"/>
              <a:t>();</a:t>
            </a:r>
          </a:p>
          <a:p>
            <a:pPr marL="0" indent="0">
              <a:buNone/>
            </a:pPr>
            <a:endParaRPr lang="en-US" dirty="0"/>
          </a:p>
          <a:p>
            <a:pPr marL="0" indent="0">
              <a:buNone/>
            </a:pPr>
            <a:r>
              <a:rPr lang="en-US" dirty="0"/>
              <a:t>            </a:t>
            </a:r>
            <a:r>
              <a:rPr lang="en-US" dirty="0" err="1"/>
              <a:t>var</a:t>
            </a:r>
            <a:r>
              <a:rPr lang="en-US" dirty="0"/>
              <a:t> courses = new Course[]</a:t>
            </a:r>
          </a:p>
          <a:p>
            <a:pPr marL="0" indent="0">
              <a:buNone/>
            </a:pPr>
            <a:r>
              <a:rPr lang="en-US" dirty="0"/>
              <a:t>            {</a:t>
            </a:r>
          </a:p>
          <a:p>
            <a:pPr marL="0" indent="0">
              <a:buNone/>
            </a:pPr>
            <a:r>
              <a:rPr lang="en-US" dirty="0"/>
              <a:t>            new Course{</a:t>
            </a:r>
            <a:r>
              <a:rPr lang="en-US" dirty="0" err="1"/>
              <a:t>CourseID</a:t>
            </a:r>
            <a:r>
              <a:rPr lang="en-US" dirty="0"/>
              <a:t>=1050,Title="</a:t>
            </a:r>
            <a:r>
              <a:rPr lang="en-US" dirty="0" err="1"/>
              <a:t>Chemistry",Credits</a:t>
            </a:r>
            <a:r>
              <a:rPr lang="en-US" dirty="0"/>
              <a:t>=3},</a:t>
            </a:r>
          </a:p>
          <a:p>
            <a:pPr marL="0" indent="0">
              <a:buNone/>
            </a:pPr>
            <a:r>
              <a:rPr lang="en-US" dirty="0"/>
              <a:t>            new Course{</a:t>
            </a:r>
            <a:r>
              <a:rPr lang="en-US" dirty="0" err="1"/>
              <a:t>CourseID</a:t>
            </a:r>
            <a:r>
              <a:rPr lang="en-US" dirty="0"/>
              <a:t>=4022,Title="</a:t>
            </a:r>
            <a:r>
              <a:rPr lang="en-US" dirty="0" err="1"/>
              <a:t>Microeconomics",Credits</a:t>
            </a:r>
            <a:r>
              <a:rPr lang="en-US" dirty="0"/>
              <a:t>=3},</a:t>
            </a:r>
          </a:p>
          <a:p>
            <a:pPr marL="0" indent="0">
              <a:buNone/>
            </a:pPr>
            <a:r>
              <a:rPr lang="en-US" dirty="0"/>
              <a:t>            new Course{</a:t>
            </a:r>
            <a:r>
              <a:rPr lang="en-US" dirty="0" err="1"/>
              <a:t>CourseID</a:t>
            </a:r>
            <a:r>
              <a:rPr lang="en-US" dirty="0"/>
              <a:t>=4041,Title="</a:t>
            </a:r>
            <a:r>
              <a:rPr lang="en-US" dirty="0" err="1"/>
              <a:t>Macroeconomics",Credits</a:t>
            </a:r>
            <a:r>
              <a:rPr lang="en-US" dirty="0"/>
              <a:t>=3},</a:t>
            </a:r>
          </a:p>
          <a:p>
            <a:pPr marL="0" indent="0">
              <a:buNone/>
            </a:pPr>
            <a:r>
              <a:rPr lang="en-US" dirty="0"/>
              <a:t>            new Course{</a:t>
            </a:r>
            <a:r>
              <a:rPr lang="en-US" dirty="0" err="1"/>
              <a:t>CourseID</a:t>
            </a:r>
            <a:r>
              <a:rPr lang="en-US" dirty="0"/>
              <a:t>=1045,Title="</a:t>
            </a:r>
            <a:r>
              <a:rPr lang="en-US" dirty="0" err="1"/>
              <a:t>Calculus",Credits</a:t>
            </a:r>
            <a:r>
              <a:rPr lang="en-US" dirty="0"/>
              <a:t>=4},</a:t>
            </a:r>
          </a:p>
          <a:p>
            <a:pPr marL="0" indent="0">
              <a:buNone/>
            </a:pPr>
            <a:r>
              <a:rPr lang="en-US" dirty="0"/>
              <a:t>            new Course{</a:t>
            </a:r>
            <a:r>
              <a:rPr lang="en-US" dirty="0" err="1"/>
              <a:t>CourseID</a:t>
            </a:r>
            <a:r>
              <a:rPr lang="en-US" dirty="0"/>
              <a:t>=3141,Title="</a:t>
            </a:r>
            <a:r>
              <a:rPr lang="en-US" dirty="0" err="1"/>
              <a:t>Trigonometry",Credits</a:t>
            </a:r>
            <a:r>
              <a:rPr lang="en-US" dirty="0"/>
              <a:t>=4},</a:t>
            </a:r>
          </a:p>
          <a:p>
            <a:pPr marL="0" indent="0">
              <a:buNone/>
            </a:pPr>
            <a:r>
              <a:rPr lang="en-US" dirty="0"/>
              <a:t>            new Course{</a:t>
            </a:r>
            <a:r>
              <a:rPr lang="en-US" dirty="0" err="1"/>
              <a:t>CourseID</a:t>
            </a:r>
            <a:r>
              <a:rPr lang="en-US" dirty="0"/>
              <a:t>=2021,Title="</a:t>
            </a:r>
            <a:r>
              <a:rPr lang="en-US" dirty="0" err="1"/>
              <a:t>Composition",Credits</a:t>
            </a:r>
            <a:r>
              <a:rPr lang="en-US" dirty="0"/>
              <a:t>=3},</a:t>
            </a:r>
          </a:p>
          <a:p>
            <a:pPr marL="0" indent="0">
              <a:buNone/>
            </a:pPr>
            <a:r>
              <a:rPr lang="en-US" dirty="0"/>
              <a:t>            new Course{</a:t>
            </a:r>
            <a:r>
              <a:rPr lang="en-US" dirty="0" err="1"/>
              <a:t>CourseID</a:t>
            </a:r>
            <a:r>
              <a:rPr lang="en-US" dirty="0"/>
              <a:t>=2042,Title="</a:t>
            </a:r>
            <a:r>
              <a:rPr lang="en-US" dirty="0" err="1"/>
              <a:t>Literature",Credits</a:t>
            </a:r>
            <a:r>
              <a:rPr lang="en-US" dirty="0"/>
              <a:t>=4}</a:t>
            </a:r>
          </a:p>
          <a:p>
            <a:pPr marL="0" indent="0">
              <a:buNone/>
            </a:pPr>
            <a:r>
              <a:rPr lang="en-US" dirty="0"/>
              <a:t>            };</a:t>
            </a:r>
          </a:p>
          <a:p>
            <a:pPr marL="0" indent="0">
              <a:buNone/>
            </a:pPr>
            <a:r>
              <a:rPr lang="en-US" dirty="0"/>
              <a:t>            </a:t>
            </a:r>
            <a:r>
              <a:rPr lang="en-US" dirty="0" err="1"/>
              <a:t>foreach</a:t>
            </a:r>
            <a:r>
              <a:rPr lang="en-US" dirty="0"/>
              <a:t> (Course c in courses)</a:t>
            </a:r>
          </a:p>
          <a:p>
            <a:pPr marL="0" indent="0">
              <a:buNone/>
            </a:pPr>
            <a:r>
              <a:rPr lang="en-US" dirty="0"/>
              <a:t>            {</a:t>
            </a:r>
          </a:p>
          <a:p>
            <a:pPr marL="0" indent="0">
              <a:buNone/>
            </a:pPr>
            <a:r>
              <a:rPr lang="en-US" dirty="0"/>
              <a:t>                </a:t>
            </a:r>
            <a:r>
              <a:rPr lang="en-US" dirty="0" err="1"/>
              <a:t>context.Courses.Add</a:t>
            </a:r>
            <a:r>
              <a:rPr lang="en-US" dirty="0"/>
              <a:t>(c);</a:t>
            </a:r>
          </a:p>
          <a:p>
            <a:pPr marL="0" indent="0">
              <a:buNone/>
            </a:pPr>
            <a:r>
              <a:rPr lang="en-US" dirty="0"/>
              <a:t>            }</a:t>
            </a:r>
          </a:p>
          <a:p>
            <a:pPr marL="0" indent="0">
              <a:buNone/>
            </a:pPr>
            <a:r>
              <a:rPr lang="en-US" dirty="0"/>
              <a:t>            </a:t>
            </a:r>
            <a:r>
              <a:rPr lang="en-US" dirty="0" err="1"/>
              <a:t>context.SaveChanges</a:t>
            </a:r>
            <a:r>
              <a:rPr lang="en-US" dirty="0"/>
              <a:t>();</a:t>
            </a:r>
          </a:p>
          <a:p>
            <a:pPr marL="0" indent="0">
              <a:buNone/>
            </a:pPr>
            <a:endParaRPr lang="en-US" dirty="0"/>
          </a:p>
          <a:p>
            <a:pPr marL="0" indent="0">
              <a:buNone/>
            </a:pPr>
            <a:r>
              <a:rPr lang="en-US" dirty="0"/>
              <a:t>            </a:t>
            </a:r>
            <a:r>
              <a:rPr lang="en-US" dirty="0" err="1"/>
              <a:t>var</a:t>
            </a:r>
            <a:r>
              <a:rPr lang="en-US" dirty="0"/>
              <a:t> enrollments = new Enrollment[]</a:t>
            </a:r>
          </a:p>
          <a:p>
            <a:pPr marL="0" indent="0">
              <a:buNone/>
            </a:pPr>
            <a:r>
              <a:rPr lang="en-US" dirty="0"/>
              <a:t>            {</a:t>
            </a:r>
          </a:p>
          <a:p>
            <a:pPr marL="0" indent="0">
              <a:buNone/>
            </a:pPr>
            <a:r>
              <a:rPr lang="en-US" dirty="0"/>
              <a:t>            new Enrollment{</a:t>
            </a:r>
            <a:r>
              <a:rPr lang="en-US" dirty="0" err="1"/>
              <a:t>StudentID</a:t>
            </a:r>
            <a:r>
              <a:rPr lang="en-US" dirty="0"/>
              <a:t>=1,CourseID=1050,Grade=</a:t>
            </a:r>
            <a:r>
              <a:rPr lang="en-US" dirty="0" err="1"/>
              <a:t>Grade.A</a:t>
            </a:r>
            <a:r>
              <a:rPr lang="en-US" dirty="0"/>
              <a:t>},</a:t>
            </a:r>
          </a:p>
          <a:p>
            <a:pPr marL="0" indent="0">
              <a:buNone/>
            </a:pPr>
            <a:r>
              <a:rPr lang="en-US" dirty="0"/>
              <a:t>            new Enrollment{</a:t>
            </a:r>
            <a:r>
              <a:rPr lang="en-US" dirty="0" err="1"/>
              <a:t>StudentID</a:t>
            </a:r>
            <a:r>
              <a:rPr lang="en-US" dirty="0"/>
              <a:t>=1,CourseID=4022,Grade=</a:t>
            </a:r>
            <a:r>
              <a:rPr lang="en-US" dirty="0" err="1"/>
              <a:t>Grade.C</a:t>
            </a:r>
            <a:r>
              <a:rPr lang="en-US" dirty="0"/>
              <a:t>},</a:t>
            </a:r>
          </a:p>
          <a:p>
            <a:pPr marL="0" indent="0">
              <a:buNone/>
            </a:pPr>
            <a:r>
              <a:rPr lang="en-US" dirty="0"/>
              <a:t>            new Enrollment{</a:t>
            </a:r>
            <a:r>
              <a:rPr lang="en-US" dirty="0" err="1"/>
              <a:t>StudentID</a:t>
            </a:r>
            <a:r>
              <a:rPr lang="en-US" dirty="0"/>
              <a:t>=1,CourseID=4041,Grade=</a:t>
            </a:r>
            <a:r>
              <a:rPr lang="en-US" dirty="0" err="1"/>
              <a:t>Grade.B</a:t>
            </a:r>
            <a:r>
              <a:rPr lang="en-US" dirty="0"/>
              <a:t>},</a:t>
            </a:r>
          </a:p>
          <a:p>
            <a:pPr marL="0" indent="0">
              <a:buNone/>
            </a:pPr>
            <a:r>
              <a:rPr lang="en-US" dirty="0"/>
              <a:t>            new Enrollment{</a:t>
            </a:r>
            <a:r>
              <a:rPr lang="en-US" dirty="0" err="1"/>
              <a:t>StudentID</a:t>
            </a:r>
            <a:r>
              <a:rPr lang="en-US" dirty="0"/>
              <a:t>=2,CourseID=1045,Grade=</a:t>
            </a:r>
            <a:r>
              <a:rPr lang="en-US" dirty="0" err="1"/>
              <a:t>Grade.B</a:t>
            </a:r>
            <a:r>
              <a:rPr lang="en-US" dirty="0"/>
              <a:t>},</a:t>
            </a:r>
          </a:p>
          <a:p>
            <a:pPr marL="0" indent="0">
              <a:buNone/>
            </a:pPr>
            <a:r>
              <a:rPr lang="en-US" dirty="0"/>
              <a:t>            new Enrollment{</a:t>
            </a:r>
            <a:r>
              <a:rPr lang="en-US" dirty="0" err="1"/>
              <a:t>StudentID</a:t>
            </a:r>
            <a:r>
              <a:rPr lang="en-US" dirty="0"/>
              <a:t>=2,CourseID=3141,Grade=</a:t>
            </a:r>
            <a:r>
              <a:rPr lang="en-US" dirty="0" err="1"/>
              <a:t>Grade.F</a:t>
            </a:r>
            <a:r>
              <a:rPr lang="en-US" dirty="0"/>
              <a:t>},</a:t>
            </a:r>
          </a:p>
          <a:p>
            <a:pPr marL="0" indent="0">
              <a:buNone/>
            </a:pPr>
            <a:r>
              <a:rPr lang="en-US" dirty="0"/>
              <a:t>            new Enrollment{</a:t>
            </a:r>
            <a:r>
              <a:rPr lang="en-US" dirty="0" err="1"/>
              <a:t>StudentID</a:t>
            </a:r>
            <a:r>
              <a:rPr lang="en-US" dirty="0"/>
              <a:t>=2,CourseID=2021,Grade=</a:t>
            </a:r>
            <a:r>
              <a:rPr lang="en-US" dirty="0" err="1"/>
              <a:t>Grade.F</a:t>
            </a:r>
            <a:r>
              <a:rPr lang="en-US" dirty="0"/>
              <a:t>},</a:t>
            </a:r>
          </a:p>
          <a:p>
            <a:pPr marL="0" indent="0">
              <a:buNone/>
            </a:pPr>
            <a:r>
              <a:rPr lang="en-US" dirty="0"/>
              <a:t>            new Enrollment{</a:t>
            </a:r>
            <a:r>
              <a:rPr lang="en-US" dirty="0" err="1"/>
              <a:t>StudentID</a:t>
            </a:r>
            <a:r>
              <a:rPr lang="en-US" dirty="0"/>
              <a:t>=3,CourseID=1050},</a:t>
            </a:r>
          </a:p>
          <a:p>
            <a:pPr marL="0" indent="0">
              <a:buNone/>
            </a:pPr>
            <a:r>
              <a:rPr lang="en-US" dirty="0"/>
              <a:t>            new Enrollment{</a:t>
            </a:r>
            <a:r>
              <a:rPr lang="en-US" dirty="0" err="1"/>
              <a:t>StudentID</a:t>
            </a:r>
            <a:r>
              <a:rPr lang="en-US" dirty="0"/>
              <a:t>=4,CourseID=1050},</a:t>
            </a:r>
          </a:p>
          <a:p>
            <a:pPr marL="0" indent="0">
              <a:buNone/>
            </a:pPr>
            <a:r>
              <a:rPr lang="en-US" dirty="0"/>
              <a:t>            new Enrollment{</a:t>
            </a:r>
            <a:r>
              <a:rPr lang="en-US" dirty="0" err="1"/>
              <a:t>StudentID</a:t>
            </a:r>
            <a:r>
              <a:rPr lang="en-US" dirty="0"/>
              <a:t>=4,CourseID=4022,Grade=</a:t>
            </a:r>
            <a:r>
              <a:rPr lang="en-US" dirty="0" err="1"/>
              <a:t>Grade.F</a:t>
            </a:r>
            <a:r>
              <a:rPr lang="en-US" dirty="0"/>
              <a:t>},</a:t>
            </a:r>
          </a:p>
          <a:p>
            <a:pPr marL="0" indent="0">
              <a:buNone/>
            </a:pPr>
            <a:r>
              <a:rPr lang="en-US" dirty="0"/>
              <a:t>            new Enrollment{</a:t>
            </a:r>
            <a:r>
              <a:rPr lang="en-US" dirty="0" err="1"/>
              <a:t>StudentID</a:t>
            </a:r>
            <a:r>
              <a:rPr lang="en-US" dirty="0"/>
              <a:t>=5,CourseID=4041,Grade=</a:t>
            </a:r>
            <a:r>
              <a:rPr lang="en-US" dirty="0" err="1"/>
              <a:t>Grade.C</a:t>
            </a:r>
            <a:r>
              <a:rPr lang="en-US" dirty="0"/>
              <a:t>},</a:t>
            </a:r>
          </a:p>
          <a:p>
            <a:pPr marL="0" indent="0">
              <a:buNone/>
            </a:pPr>
            <a:r>
              <a:rPr lang="en-US" dirty="0"/>
              <a:t>            new Enrollment{</a:t>
            </a:r>
            <a:r>
              <a:rPr lang="en-US" dirty="0" err="1"/>
              <a:t>StudentID</a:t>
            </a:r>
            <a:r>
              <a:rPr lang="en-US" dirty="0"/>
              <a:t>=6,CourseID=1045},</a:t>
            </a:r>
          </a:p>
          <a:p>
            <a:pPr marL="0" indent="0">
              <a:buNone/>
            </a:pPr>
            <a:r>
              <a:rPr lang="en-US" dirty="0"/>
              <a:t>            new Enrollment{</a:t>
            </a:r>
            <a:r>
              <a:rPr lang="en-US" dirty="0" err="1"/>
              <a:t>StudentID</a:t>
            </a:r>
            <a:r>
              <a:rPr lang="en-US" dirty="0"/>
              <a:t>=7,CourseID=3141,Grade=</a:t>
            </a:r>
            <a:r>
              <a:rPr lang="en-US" dirty="0" err="1"/>
              <a:t>Grade.A</a:t>
            </a:r>
            <a:r>
              <a:rPr lang="en-US" dirty="0"/>
              <a:t>},</a:t>
            </a:r>
          </a:p>
          <a:p>
            <a:pPr marL="0" indent="0">
              <a:buNone/>
            </a:pPr>
            <a:r>
              <a:rPr lang="en-US" dirty="0"/>
              <a:t>            };</a:t>
            </a:r>
          </a:p>
          <a:p>
            <a:pPr marL="0" indent="0">
              <a:buNone/>
            </a:pPr>
            <a:r>
              <a:rPr lang="en-US" dirty="0"/>
              <a:t>            </a:t>
            </a:r>
            <a:r>
              <a:rPr lang="en-US" dirty="0" err="1"/>
              <a:t>foreach</a:t>
            </a:r>
            <a:r>
              <a:rPr lang="en-US" dirty="0"/>
              <a:t> (Enrollment e in enrollments)</a:t>
            </a:r>
          </a:p>
          <a:p>
            <a:pPr marL="0" indent="0">
              <a:buNone/>
            </a:pPr>
            <a:r>
              <a:rPr lang="en-US" dirty="0"/>
              <a:t>            {</a:t>
            </a:r>
          </a:p>
          <a:p>
            <a:pPr marL="0" indent="0">
              <a:buNone/>
            </a:pPr>
            <a:r>
              <a:rPr lang="en-US" dirty="0"/>
              <a:t>                </a:t>
            </a:r>
            <a:r>
              <a:rPr lang="en-US" dirty="0" err="1"/>
              <a:t>context.Enrollments.Add</a:t>
            </a:r>
            <a:r>
              <a:rPr lang="en-US" dirty="0"/>
              <a:t>(e);</a:t>
            </a:r>
          </a:p>
          <a:p>
            <a:pPr marL="0" indent="0">
              <a:buNone/>
            </a:pPr>
            <a:r>
              <a:rPr lang="en-US" dirty="0"/>
              <a:t>            }</a:t>
            </a:r>
          </a:p>
          <a:p>
            <a:pPr marL="0" indent="0">
              <a:buNone/>
            </a:pPr>
            <a:r>
              <a:rPr lang="en-US" dirty="0"/>
              <a:t>            </a:t>
            </a:r>
            <a:r>
              <a:rPr lang="en-US" dirty="0" err="1"/>
              <a:t>context.SaveChanges</a:t>
            </a:r>
            <a:r>
              <a:rPr lang="en-US" dirty="0"/>
              <a:t>();</a:t>
            </a:r>
          </a:p>
          <a:p>
            <a:pPr marL="0" indent="0">
              <a:buNone/>
            </a:pPr>
            <a:r>
              <a:rPr lang="en-US" dirty="0"/>
              <a:t>        }</a:t>
            </a:r>
          </a:p>
          <a:p>
            <a:pPr marL="0" indent="0">
              <a:buNone/>
            </a:pPr>
            <a:r>
              <a:rPr lang="en-US" dirty="0"/>
              <a:t>    }</a:t>
            </a:r>
          </a:p>
          <a:p>
            <a:pPr marL="0" indent="0">
              <a:buNone/>
            </a:pPr>
            <a:r>
              <a:rPr lang="en-US" dirty="0"/>
              <a:t>}</a:t>
            </a:r>
          </a:p>
        </p:txBody>
      </p:sp>
      <p:sp>
        <p:nvSpPr>
          <p:cNvPr id="5" name="Slide Number Placeholder 4"/>
          <p:cNvSpPr>
            <a:spLocks noGrp="1"/>
          </p:cNvSpPr>
          <p:nvPr>
            <p:ph type="sldNum" sz="quarter" idx="11"/>
          </p:nvPr>
        </p:nvSpPr>
        <p:spPr/>
        <p:txBody>
          <a:bodyPr/>
          <a:lstStyle/>
          <a:p>
            <a:fld id="{89920E16-7E2D-4061-8759-5F8497A7A433}" type="slidenum">
              <a:rPr lang="en-US" smtClean="0"/>
              <a:pPr/>
              <a:t>39</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66071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module, you will be able to:</a:t>
            </a:r>
            <a:endParaRPr lang="en-IN" dirty="0"/>
          </a:p>
          <a:p>
            <a:pPr lvl="1"/>
            <a:r>
              <a:rPr lang="en-IN" dirty="0"/>
              <a:t>Understand the role of Models.</a:t>
            </a:r>
          </a:p>
          <a:p>
            <a:pPr lvl="1"/>
            <a:r>
              <a:rPr lang="en-IN" dirty="0"/>
              <a:t>Develop Models.</a:t>
            </a:r>
          </a:p>
          <a:p>
            <a:pPr lvl="1"/>
            <a:r>
              <a:rPr lang="en-IN" dirty="0"/>
              <a:t>Understand advanced models.</a:t>
            </a:r>
          </a:p>
          <a:p>
            <a:pPr marL="173038" lvl="1" indent="0">
              <a:buNone/>
            </a:pPr>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4</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795796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Older tutorials may put this code in </a:t>
            </a:r>
            <a:r>
              <a:rPr lang="en-US" dirty="0" err="1"/>
              <a:t>Startup.Configure</a:t>
            </a:r>
            <a:r>
              <a:rPr lang="en-US" dirty="0"/>
              <a:t>(), this is no longer considered best practice.  Best practice as of August 2017 is to run this in Main outside of your app.</a:t>
            </a:r>
          </a:p>
          <a:p>
            <a:pPr marL="0" indent="0">
              <a:buNone/>
            </a:pPr>
            <a:endParaRPr lang="en-US" dirty="0"/>
          </a:p>
          <a:p>
            <a:pPr marL="0" indent="0">
              <a:buNone/>
            </a:pPr>
            <a:r>
              <a:rPr lang="en-US" dirty="0"/>
              <a:t>Note that we created our host, then used it before running!  This means we can do a lot of one time things here before we ever actually run our code!</a:t>
            </a:r>
          </a:p>
        </p:txBody>
      </p:sp>
      <p:sp>
        <p:nvSpPr>
          <p:cNvPr id="5" name="Slide Number Placeholder 4"/>
          <p:cNvSpPr>
            <a:spLocks noGrp="1"/>
          </p:cNvSpPr>
          <p:nvPr>
            <p:ph type="sldNum" sz="quarter" idx="11"/>
          </p:nvPr>
        </p:nvSpPr>
        <p:spPr/>
        <p:txBody>
          <a:bodyPr/>
          <a:lstStyle/>
          <a:p>
            <a:fld id="{89920E16-7E2D-4061-8759-5F8497A7A433}" type="slidenum">
              <a:rPr lang="en-US" smtClean="0"/>
              <a:pPr/>
              <a:t>40</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961760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a:t>If connection is not specified, EF uses convention:</a:t>
            </a:r>
            <a:endParaRPr lang="en-IN" dirty="0"/>
          </a:p>
          <a:p>
            <a:pPr lvl="1"/>
            <a:r>
              <a:rPr lang="en-US" dirty="0"/>
              <a:t>Uses new instances of LocalDb</a:t>
            </a:r>
            <a:endParaRPr lang="en-IN" dirty="0"/>
          </a:p>
          <a:p>
            <a:pPr lvl="1"/>
            <a:r>
              <a:rPr lang="en-US" dirty="0"/>
              <a:t>Database is named the same as the DBContext derived class.</a:t>
            </a:r>
            <a:endParaRPr lang="en-IN" dirty="0"/>
          </a:p>
          <a:p>
            <a:pPr lvl="1"/>
            <a:r>
              <a:rPr lang="en-US" dirty="0"/>
              <a:t>If database is not found, a new database instance is created.</a:t>
            </a:r>
            <a:endParaRPr lang="en-IN" dirty="0"/>
          </a:p>
          <a:p>
            <a:pPr marL="0" indent="0">
              <a:buNone/>
            </a:pPr>
            <a:endParaRPr lang="en-US" dirty="0"/>
          </a:p>
          <a:p>
            <a:pPr marL="0" indent="0">
              <a:buNone/>
            </a:pPr>
            <a:r>
              <a:rPr lang="en-US" dirty="0"/>
              <a:t>NOTE (since 2.0): Do not use </a:t>
            </a:r>
            <a:r>
              <a:rPr lang="en-US" dirty="0" err="1"/>
              <a:t>services.UseEntityFramework</a:t>
            </a:r>
            <a:r>
              <a:rPr lang="en-US" dirty="0"/>
              <a:t>, as this messes with the internal services container that Entity Framework uses and doesn’t perform the same task as </a:t>
            </a:r>
            <a:r>
              <a:rPr lang="en-US" dirty="0" err="1"/>
              <a:t>services.AddDbContext</a:t>
            </a:r>
            <a:r>
              <a:rPr lang="en-US" dirty="0"/>
              <a: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41</a:t>
            </a:fld>
            <a:endParaRPr lang="en-US" dirty="0"/>
          </a:p>
        </p:txBody>
      </p:sp>
    </p:spTree>
    <p:extLst>
      <p:ext uri="{BB962C8B-B14F-4D97-AF65-F5344CB8AC3E}">
        <p14:creationId xmlns:p14="http://schemas.microsoft.com/office/powerpoint/2010/main" val="836739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IN" dirty="0"/>
              <a:t>A constantly changing schema may mean that you are either managing your data poorly or your code is not primetime ready yet</a:t>
            </a:r>
          </a:p>
        </p:txBody>
      </p:sp>
      <p:sp>
        <p:nvSpPr>
          <p:cNvPr id="4" name="Slide Number Placeholder 3"/>
          <p:cNvSpPr>
            <a:spLocks noGrp="1"/>
          </p:cNvSpPr>
          <p:nvPr>
            <p:ph type="sldNum" sz="quarter" idx="10"/>
          </p:nvPr>
        </p:nvSpPr>
        <p:spPr/>
        <p:txBody>
          <a:bodyPr/>
          <a:lstStyle/>
          <a:p>
            <a:fld id="{1489DB6A-E92B-415B-AFB4-9C72D4A9006D}" type="slidenum">
              <a:rPr lang="en-US" smtClean="0"/>
              <a:t>42</a:t>
            </a:fld>
            <a:endParaRPr lang="en-US" dirty="0"/>
          </a:p>
        </p:txBody>
      </p:sp>
    </p:spTree>
    <p:extLst>
      <p:ext uri="{BB962C8B-B14F-4D97-AF65-F5344CB8AC3E}">
        <p14:creationId xmlns:p14="http://schemas.microsoft.com/office/powerpoint/2010/main" val="3883923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These methods are used for creating database schema for </a:t>
            </a:r>
            <a:r>
              <a:rPr lang="en-US" dirty="0" err="1"/>
              <a:t>ContosoUniversity</a:t>
            </a:r>
            <a:endParaRPr lang="en-IN" dirty="0"/>
          </a:p>
          <a:p>
            <a:pPr marL="0" inden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43</a:t>
            </a:fld>
            <a:endParaRPr lang="en-US" dirty="0"/>
          </a:p>
        </p:txBody>
      </p:sp>
    </p:spTree>
    <p:extLst>
      <p:ext uri="{BB962C8B-B14F-4D97-AF65-F5344CB8AC3E}">
        <p14:creationId xmlns:p14="http://schemas.microsoft.com/office/powerpoint/2010/main" val="29493315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err="1"/>
              <a:t>Dotnet</a:t>
            </a:r>
            <a:r>
              <a:rPr lang="en-US" dirty="0"/>
              <a:t> </a:t>
            </a:r>
            <a:r>
              <a:rPr lang="en-US" dirty="0" err="1"/>
              <a:t>ef</a:t>
            </a:r>
            <a:r>
              <a:rPr lang="en-US" dirty="0"/>
              <a:t> migrations add Initial creates a migration named Initial</a:t>
            </a:r>
          </a:p>
          <a:p>
            <a:r>
              <a:rPr lang="en-US" dirty="0" err="1"/>
              <a:t>Dotnet</a:t>
            </a:r>
            <a:r>
              <a:rPr lang="en-US" dirty="0"/>
              <a:t> </a:t>
            </a:r>
            <a:r>
              <a:rPr lang="en-US" dirty="0" err="1"/>
              <a:t>ef</a:t>
            </a:r>
            <a:r>
              <a:rPr lang="en-US" dirty="0"/>
              <a:t> database update Initial applies the migration named Initial</a:t>
            </a:r>
          </a:p>
        </p:txBody>
      </p:sp>
      <p:sp>
        <p:nvSpPr>
          <p:cNvPr id="4" name="Slide Number Placeholder 3"/>
          <p:cNvSpPr>
            <a:spLocks noGrp="1"/>
          </p:cNvSpPr>
          <p:nvPr>
            <p:ph type="sldNum" sz="quarter" idx="10"/>
          </p:nvPr>
        </p:nvSpPr>
        <p:spPr/>
        <p:txBody>
          <a:bodyPr/>
          <a:lstStyle/>
          <a:p>
            <a:fld id="{1489DB6A-E92B-415B-AFB4-9C72D4A9006D}" type="slidenum">
              <a:rPr lang="en-US" smtClean="0"/>
              <a:pPr/>
              <a:t>44</a:t>
            </a:fld>
            <a:endParaRPr lang="en-US" dirty="0"/>
          </a:p>
        </p:txBody>
      </p:sp>
    </p:spTree>
    <p:extLst>
      <p:ext uri="{BB962C8B-B14F-4D97-AF65-F5344CB8AC3E}">
        <p14:creationId xmlns:p14="http://schemas.microsoft.com/office/powerpoint/2010/main" val="4140709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You can use EF tools from CLI (</a:t>
            </a:r>
            <a:r>
              <a:rPr lang="en-US" dirty="0" err="1"/>
              <a:t>.net</a:t>
            </a:r>
            <a:r>
              <a:rPr lang="en-US" dirty="0"/>
              <a:t> command line interface) or from Visual Studio</a:t>
            </a:r>
          </a:p>
          <a:p>
            <a:r>
              <a:rPr lang="en-US" dirty="0">
                <a:hlinkClick r:id="rId3"/>
              </a:rPr>
              <a:t>https://docs.microsoft.com/en-us/ef/core/miscellaneous/cli/dotnet</a:t>
            </a:r>
            <a:r>
              <a:rPr lang="en-US" dirty="0"/>
              <a:t> </a:t>
            </a:r>
          </a:p>
        </p:txBody>
      </p:sp>
      <p:sp>
        <p:nvSpPr>
          <p:cNvPr id="4" name="Slide Number Placeholder 3"/>
          <p:cNvSpPr>
            <a:spLocks noGrp="1"/>
          </p:cNvSpPr>
          <p:nvPr>
            <p:ph type="sldNum" sz="quarter" idx="10"/>
          </p:nvPr>
        </p:nvSpPr>
        <p:spPr/>
        <p:txBody>
          <a:bodyPr/>
          <a:lstStyle/>
          <a:p>
            <a:fld id="{1489DB6A-E92B-415B-AFB4-9C72D4A9006D}" type="slidenum">
              <a:rPr lang="en-US" smtClean="0"/>
              <a:pPr/>
              <a:t>45</a:t>
            </a:fld>
            <a:endParaRPr lang="en-US" dirty="0"/>
          </a:p>
        </p:txBody>
      </p:sp>
    </p:spTree>
    <p:extLst>
      <p:ext uri="{BB962C8B-B14F-4D97-AF65-F5344CB8AC3E}">
        <p14:creationId xmlns:p14="http://schemas.microsoft.com/office/powerpoint/2010/main" val="2307590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You can use EF tools from CLI (</a:t>
            </a:r>
            <a:r>
              <a:rPr lang="en-US" dirty="0" err="1"/>
              <a:t>.net</a:t>
            </a:r>
            <a:r>
              <a:rPr lang="en-US" dirty="0"/>
              <a:t> command line interface) or from Visual Studio</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46</a:t>
            </a:fld>
            <a:endParaRPr lang="en-US" dirty="0"/>
          </a:p>
        </p:txBody>
      </p:sp>
    </p:spTree>
    <p:extLst>
      <p:ext uri="{BB962C8B-B14F-4D97-AF65-F5344CB8AC3E}">
        <p14:creationId xmlns:p14="http://schemas.microsoft.com/office/powerpoint/2010/main" val="431900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b="0" dirty="0"/>
              <a:t>You should do one of the two demos provided here (slide 48 “explains Migrations” and 49 “a limited approach for classes with less web dev experience”). </a:t>
            </a:r>
          </a:p>
          <a:p>
            <a:pPr marL="0" indent="0">
              <a:buNone/>
            </a:pPr>
            <a:endParaRPr lang="en-US" b="1" dirty="0"/>
          </a:p>
          <a:p>
            <a:pPr marL="0" indent="0">
              <a:buNone/>
            </a:pPr>
            <a:r>
              <a:rPr lang="en-US" b="1" dirty="0"/>
              <a:t>Open Module2 Solution then ContosoUniversity.demo2 in Demo 2 – Code-First DB Creation (or use the end result of demo 1)</a:t>
            </a:r>
          </a:p>
          <a:p>
            <a:pPr marL="0" indent="0">
              <a:buNone/>
            </a:pPr>
            <a:endParaRPr lang="en-US" altLang="en-US" b="1" dirty="0">
              <a:latin typeface="Segoe UI Light" panose="020B0502040204020203" pitchFamily="34" charset="0"/>
            </a:endParaRPr>
          </a:p>
          <a:p>
            <a:pPr marL="0" indent="0">
              <a:buNone/>
            </a:pPr>
            <a:r>
              <a:rPr lang="en-US" altLang="en-US" dirty="0">
                <a:latin typeface="Segoe UI Light" panose="020B0502040204020203" pitchFamily="34" charset="0"/>
              </a:rPr>
              <a:t>Run through the DemoScript.txt in the project </a:t>
            </a: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47</a:t>
            </a:fld>
            <a:endParaRPr lang="en-US" dirty="0"/>
          </a:p>
        </p:txBody>
      </p:sp>
    </p:spTree>
    <p:extLst>
      <p:ext uri="{BB962C8B-B14F-4D97-AF65-F5344CB8AC3E}">
        <p14:creationId xmlns:p14="http://schemas.microsoft.com/office/powerpoint/2010/main" val="3443980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Demo Script: </a:t>
            </a:r>
          </a:p>
          <a:p>
            <a:pPr marL="171450" indent="-171450"/>
            <a:r>
              <a:rPr lang="en-US" b="0" dirty="0"/>
              <a:t>Open</a:t>
            </a:r>
            <a:r>
              <a:rPr lang="en-US" b="0" baseline="0" dirty="0"/>
              <a:t> project Demos\Module 02 - Models\</a:t>
            </a:r>
            <a:r>
              <a:rPr lang="en-US" b="0" baseline="0" dirty="0" err="1"/>
              <a:t>ModelsDemo</a:t>
            </a:r>
            <a:r>
              <a:rPr lang="en-US" b="0" baseline="0" dirty="0"/>
              <a:t> and show the logic of working with EF in </a:t>
            </a:r>
            <a:r>
              <a:rPr lang="en-US" b="0" baseline="0" dirty="0" err="1"/>
              <a:t>BlogController</a:t>
            </a:r>
            <a:endParaRPr lang="en-US" b="0"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322B8E-095E-476D-BF4D-B0BFCE3A8C7F}"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7711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Steps:</a:t>
            </a:r>
          </a:p>
          <a:p>
            <a:pPr marL="0" indent="0">
              <a:buNone/>
            </a:pPr>
            <a:endParaRPr lang="en-US" dirty="0"/>
          </a:p>
          <a:p>
            <a:pPr marL="228600" indent="-228600">
              <a:buAutoNum type="arabicPeriod"/>
            </a:pPr>
            <a:r>
              <a:rPr lang="en-US" dirty="0"/>
              <a:t>Create MVC Web App using </a:t>
            </a:r>
            <a:r>
              <a:rPr lang="en-US" dirty="0" err="1"/>
              <a:t>cmd</a:t>
            </a:r>
            <a:r>
              <a:rPr lang="en-US" dirty="0"/>
              <a:t> window (just for show).</a:t>
            </a:r>
          </a:p>
          <a:p>
            <a:pPr marL="401638" lvl="1" indent="-228600">
              <a:buFont typeface="+mj-lt"/>
              <a:buAutoNum type="alphaLcParenR"/>
            </a:pPr>
            <a:r>
              <a:rPr lang="en-US" sz="1050" b="0" i="0" kern="1200" dirty="0" err="1">
                <a:solidFill>
                  <a:schemeClr val="tx1"/>
                </a:solidFill>
                <a:effectLst/>
                <a:latin typeface="Segoe UI" panose="020B0502040204020203" pitchFamily="34" charset="0"/>
                <a:ea typeface="+mn-ea"/>
                <a:cs typeface="Segoe UI" panose="020B0502040204020203" pitchFamily="34" charset="0"/>
              </a:rPr>
              <a:t>Mkdir</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MvcDemo</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Cd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MvcDemo</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Dotnet new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a:t>
            </a:r>
            <a:br>
              <a:rPr lang="en-US" sz="1050" b="0" i="0" kern="1200" dirty="0">
                <a:solidFill>
                  <a:schemeClr val="tx1"/>
                </a:solidFill>
                <a:effectLst/>
                <a:latin typeface="Segoe UI" panose="020B0502040204020203" pitchFamily="34" charset="0"/>
                <a:ea typeface="+mn-ea"/>
                <a:cs typeface="Segoe UI" panose="020B0502040204020203" pitchFamily="34" charset="0"/>
              </a:rPr>
            </a:b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228600" lvl="0" indent="-228600">
              <a:buFont typeface="+mj-lt"/>
              <a:buAutoNum type="arabicPeriod"/>
            </a:pPr>
            <a:r>
              <a:rPr lang="en-US" sz="1050" b="0" i="0" kern="1200" dirty="0">
                <a:solidFill>
                  <a:schemeClr val="tx1"/>
                </a:solidFill>
                <a:effectLst/>
                <a:latin typeface="Segoe UI" panose="020B0502040204020203" pitchFamily="34" charset="0"/>
                <a:ea typeface="+mn-ea"/>
                <a:cs typeface="Segoe UI" panose="020B0502040204020203" pitchFamily="34" charset="0"/>
              </a:rPr>
              <a:t>Add models</a:t>
            </a: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Add class to models folder </a:t>
            </a:r>
            <a:r>
              <a:rPr lang="en-US" sz="1050" b="0" i="1" kern="1200" dirty="0">
                <a:solidFill>
                  <a:schemeClr val="tx1"/>
                </a:solidFill>
                <a:effectLst/>
                <a:latin typeface="Segoe UI" panose="020B0502040204020203" pitchFamily="34" charset="0"/>
                <a:ea typeface="+mn-ea"/>
                <a:cs typeface="Segoe UI" panose="020B0502040204020203" pitchFamily="34" charset="0"/>
              </a:rPr>
              <a:t>Employees.cs</a:t>
            </a:r>
            <a:br>
              <a:rPr lang="en-US" sz="1050" b="0" i="1" kern="1200" dirty="0">
                <a:solidFill>
                  <a:schemeClr val="tx1"/>
                </a:solidFill>
                <a:effectLst/>
                <a:latin typeface="Segoe UI" panose="020B0502040204020203" pitchFamily="34" charset="0"/>
                <a:ea typeface="+mn-ea"/>
                <a:cs typeface="Segoe UI" panose="020B0502040204020203" pitchFamily="34" charset="0"/>
              </a:rPr>
            </a:br>
            <a:r>
              <a:rPr lang="en-US" sz="1050" kern="1200" dirty="0">
                <a:solidFill>
                  <a:schemeClr val="tx1"/>
                </a:solidFill>
                <a:latin typeface="Segoe UI" panose="020B0502040204020203" pitchFamily="34" charset="0"/>
                <a:ea typeface="+mn-ea"/>
                <a:cs typeface="Segoe UI" panose="020B0502040204020203" pitchFamily="34" charset="0"/>
              </a:rPr>
              <a:t>public class Employees</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public int Id { get; set;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[Required]</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public string Name { get; set;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[Required]</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public string City { get; set;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[Required]</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public string Department { get; set;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[Required]</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public int Salary { get; set; }</a:t>
            </a:r>
          </a:p>
          <a:p>
            <a:pPr marL="173038" lvl="1" indent="0">
              <a:buNone/>
            </a:pPr>
            <a:r>
              <a:rPr lang="en-US" sz="1050" kern="1200" dirty="0">
                <a:solidFill>
                  <a:schemeClr val="tx1"/>
                </a:solidFill>
                <a:latin typeface="Segoe UI" panose="020B0502040204020203" pitchFamily="34" charset="0"/>
                <a:ea typeface="+mn-ea"/>
                <a:cs typeface="Segoe UI" panose="020B0502040204020203" pitchFamily="34" charset="0"/>
              </a:rPr>
              <a:t>    }</a:t>
            </a:r>
            <a:br>
              <a:rPr lang="en-US" sz="1050" kern="1200" dirty="0">
                <a:solidFill>
                  <a:schemeClr val="tx1"/>
                </a:solidFill>
                <a:latin typeface="Segoe UI" panose="020B0502040204020203" pitchFamily="34" charset="0"/>
                <a:ea typeface="+mn-ea"/>
                <a:cs typeface="Segoe UI" panose="020B0502040204020203" pitchFamily="34" charset="0"/>
              </a:rPr>
            </a:br>
            <a:endParaRPr lang="en-US" sz="1050" b="0" i="1" kern="1200" dirty="0">
              <a:solidFill>
                <a:schemeClr val="tx1"/>
              </a:solidFill>
              <a:effectLst/>
              <a:latin typeface="Segoe UI" panose="020B0502040204020203" pitchFamily="34" charset="0"/>
              <a:ea typeface="+mn-ea"/>
              <a:cs typeface="Segoe UI" panose="020B0502040204020203" pitchFamily="34" charset="0"/>
            </a:endParaRPr>
          </a:p>
          <a:p>
            <a:pPr marL="228600" lvl="0" indent="-228600">
              <a:buFont typeface="+mj-lt"/>
              <a:buAutoNum type="arabicPeriod"/>
            </a:pPr>
            <a:r>
              <a:rPr lang="en-US" sz="1050" b="0" i="0" kern="1200" dirty="0">
                <a:solidFill>
                  <a:schemeClr val="tx1"/>
                </a:solidFill>
                <a:effectLst/>
                <a:latin typeface="Segoe UI" panose="020B0502040204020203" pitchFamily="34" charset="0"/>
                <a:ea typeface="+mn-ea"/>
                <a:cs typeface="Segoe UI" panose="020B0502040204020203" pitchFamily="34" charset="0"/>
              </a:rPr>
              <a:t> Create Views and Controller using scaffolding</a:t>
            </a: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Add Nugget package Microsoft.VisualStudio.Web.CodeGeneration.Design</a:t>
            </a: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Once done open the MvcDemo1.csproj file in </a:t>
            </a:r>
            <a:r>
              <a:rPr lang="en-US" sz="1050" b="0" i="0" kern="1200" dirty="0" err="1">
                <a:solidFill>
                  <a:schemeClr val="tx1"/>
                </a:solidFill>
                <a:effectLst/>
                <a:latin typeface="Segoe UI" panose="020B0502040204020203" pitchFamily="34" charset="0"/>
                <a:ea typeface="+mn-ea"/>
                <a:cs typeface="Segoe UI" panose="020B0502040204020203" pitchFamily="34" charset="0"/>
              </a:rPr>
              <a:t>NotePad</a:t>
            </a:r>
            <a:r>
              <a:rPr lang="en-US" sz="1050" b="0" i="0" kern="1200" dirty="0">
                <a:solidFill>
                  <a:schemeClr val="tx1"/>
                </a:solidFill>
                <a:effectLst/>
                <a:latin typeface="Segoe UI" panose="020B0502040204020203" pitchFamily="34" charset="0"/>
                <a:ea typeface="+mn-ea"/>
                <a:cs typeface="Segoe UI" panose="020B0502040204020203" pitchFamily="34" charset="0"/>
              </a:rPr>
              <a:t> and show the packages loaded.</a:t>
            </a:r>
            <a:br>
              <a:rPr lang="en-US" sz="1050" b="0" i="1" kern="1200" dirty="0">
                <a:solidFill>
                  <a:schemeClr val="tx1"/>
                </a:solidFill>
                <a:effectLst/>
                <a:latin typeface="Segoe UI" panose="020B0502040204020203" pitchFamily="34" charset="0"/>
                <a:ea typeface="+mn-ea"/>
                <a:cs typeface="Segoe UI" panose="020B0502040204020203" pitchFamily="34" charset="0"/>
              </a:rPr>
            </a:br>
            <a:br>
              <a:rPr lang="en-US" sz="1200" b="0" i="1" kern="1200" dirty="0">
                <a:solidFill>
                  <a:schemeClr val="tx1"/>
                </a:solidFill>
                <a:effectLst/>
                <a:latin typeface="Segoe UI" panose="020B0502040204020203" pitchFamily="34" charset="0"/>
                <a:ea typeface="+mn-ea"/>
                <a:cs typeface="Segoe UI" panose="020B0502040204020203" pitchFamily="34" charset="0"/>
              </a:rPr>
            </a:b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228600" lvl="0" indent="-228600">
              <a:buFont typeface="+mj-lt"/>
              <a:buAutoNum type="arabicPeriod"/>
            </a:pPr>
            <a:r>
              <a:rPr lang="en-US" sz="1050" b="0" i="0" kern="1200" dirty="0">
                <a:solidFill>
                  <a:schemeClr val="tx1"/>
                </a:solidFill>
                <a:effectLst/>
                <a:latin typeface="Segoe UI" panose="020B0502040204020203" pitchFamily="34" charset="0"/>
                <a:ea typeface="+mn-ea"/>
                <a:cs typeface="Segoe UI" panose="020B0502040204020203" pitchFamily="34" charset="0"/>
              </a:rPr>
              <a:t>Add MVCEmployeeContext.cs file in our Model folder</a:t>
            </a:r>
          </a:p>
          <a:p>
            <a:pPr marL="401638" lvl="1" indent="-228600">
              <a:buFont typeface="+mj-lt"/>
              <a:buAutoNum type="alphaLcParenR"/>
            </a:pPr>
            <a:r>
              <a:rPr lang="en-US" sz="1050" b="0" i="0" kern="1200" dirty="0">
                <a:solidFill>
                  <a:schemeClr val="tx1"/>
                </a:solidFill>
                <a:effectLst/>
                <a:latin typeface="Segoe UI" panose="020B0502040204020203" pitchFamily="34" charset="0"/>
                <a:ea typeface="+mn-ea"/>
                <a:cs typeface="Segoe UI" panose="020B0502040204020203" pitchFamily="34" charset="0"/>
              </a:rPr>
              <a:t>Code </a:t>
            </a:r>
            <a:br>
              <a:rPr lang="en-US" sz="1050" b="0" i="0" kern="1200" dirty="0">
                <a:solidFill>
                  <a:schemeClr val="tx1"/>
                </a:solidFill>
                <a:effectLst/>
                <a:latin typeface="Segoe UI" panose="020B0502040204020203" pitchFamily="34" charset="0"/>
                <a:ea typeface="+mn-ea"/>
                <a:cs typeface="Segoe UI" panose="020B0502040204020203" pitchFamily="34" charset="0"/>
              </a:rPr>
            </a:br>
            <a:br>
              <a:rPr lang="en-US" sz="1050" b="0" i="0" kern="1200" dirty="0">
                <a:solidFill>
                  <a:schemeClr val="tx1"/>
                </a:solidFill>
                <a:effectLst/>
                <a:latin typeface="Segoe UI" panose="020B0502040204020203" pitchFamily="34" charset="0"/>
                <a:ea typeface="+mn-ea"/>
                <a:cs typeface="Segoe UI" panose="020B0502040204020203" pitchFamily="34" charset="0"/>
              </a:rPr>
            </a:br>
            <a:r>
              <a:rPr lang="en-US" sz="1050" b="0" i="0" kern="1200" dirty="0">
                <a:solidFill>
                  <a:schemeClr val="tx1"/>
                </a:solidFill>
                <a:effectLst/>
                <a:latin typeface="Segoe UI" panose="020B0502040204020203" pitchFamily="34" charset="0"/>
                <a:ea typeface="+mn-ea"/>
                <a:cs typeface="Segoe UI" panose="020B0502040204020203" pitchFamily="34" charset="0"/>
              </a:rPr>
              <a:t>public class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MvcEmployeeContext</a:t>
            </a:r>
            <a:r>
              <a:rPr lang="en-US" sz="1050" b="0" i="0" kern="1200" dirty="0">
                <a:solidFill>
                  <a:schemeClr val="tx1"/>
                </a:solidFill>
                <a:effectLst/>
                <a:latin typeface="Segoe UI" panose="020B0502040204020203" pitchFamily="34" charset="0"/>
                <a:ea typeface="+mn-ea"/>
                <a:cs typeface="Segoe UI" panose="020B0502040204020203" pitchFamily="34" charset="0"/>
              </a:rPr>
              <a:t> : </a:t>
            </a:r>
            <a:r>
              <a:rPr lang="en-US" sz="1050" b="0" i="0" kern="1200" dirty="0" err="1">
                <a:solidFill>
                  <a:schemeClr val="tx1"/>
                </a:solidFill>
                <a:effectLst/>
                <a:latin typeface="Segoe UI" panose="020B0502040204020203" pitchFamily="34" charset="0"/>
                <a:ea typeface="+mn-ea"/>
                <a:cs typeface="Segoe UI" panose="020B0502040204020203" pitchFamily="34" charset="0"/>
              </a:rPr>
              <a:t>DbContext</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public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MvcEmployeeContext</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kern="1200" dirty="0" err="1">
                <a:solidFill>
                  <a:schemeClr val="tx1"/>
                </a:solidFill>
                <a:effectLst/>
                <a:latin typeface="Segoe UI" panose="020B0502040204020203" pitchFamily="34" charset="0"/>
                <a:ea typeface="+mn-ea"/>
                <a:cs typeface="Segoe UI" panose="020B0502040204020203" pitchFamily="34" charset="0"/>
              </a:rPr>
              <a:t>DbContextOptions</a:t>
            </a:r>
            <a:r>
              <a:rPr lang="en-US" sz="1050" b="0" i="0" kern="1200" dirty="0">
                <a:solidFill>
                  <a:schemeClr val="tx1"/>
                </a:solidFill>
                <a:effectLst/>
                <a:latin typeface="Segoe UI" panose="020B0502040204020203" pitchFamily="34" charset="0"/>
                <a:ea typeface="+mn-ea"/>
                <a:cs typeface="Segoe UI" panose="020B0502040204020203" pitchFamily="34" charset="0"/>
              </a:rPr>
              <a:t>&lt;</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MvcEmployeeContext</a:t>
            </a:r>
            <a:r>
              <a:rPr lang="en-US" sz="1050" b="0" i="0" kern="1200" dirty="0">
                <a:solidFill>
                  <a:schemeClr val="tx1"/>
                </a:solidFill>
                <a:effectLst/>
                <a:latin typeface="Segoe UI" panose="020B0502040204020203" pitchFamily="34" charset="0"/>
                <a:ea typeface="+mn-ea"/>
                <a:cs typeface="Segoe UI" panose="020B0502040204020203" pitchFamily="34" charset="0"/>
              </a:rPr>
              <a:t>&gt; options)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 base(options)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public </a:t>
            </a:r>
            <a:r>
              <a:rPr lang="en-US" sz="1050" b="0" i="0" kern="1200" dirty="0" err="1">
                <a:solidFill>
                  <a:schemeClr val="tx1"/>
                </a:solidFill>
                <a:effectLst/>
                <a:latin typeface="Segoe UI" panose="020B0502040204020203" pitchFamily="34" charset="0"/>
                <a:ea typeface="+mn-ea"/>
                <a:cs typeface="Segoe UI" panose="020B0502040204020203" pitchFamily="34" charset="0"/>
              </a:rPr>
              <a:t>DbSet</a:t>
            </a:r>
            <a:r>
              <a:rPr lang="en-US" sz="1050" b="0" i="0" kern="1200" dirty="0">
                <a:solidFill>
                  <a:schemeClr val="tx1"/>
                </a:solidFill>
                <a:effectLst/>
                <a:latin typeface="Segoe UI" panose="020B0502040204020203" pitchFamily="34" charset="0"/>
                <a:ea typeface="+mn-ea"/>
                <a:cs typeface="Segoe UI" panose="020B0502040204020203" pitchFamily="34" charset="0"/>
              </a:rPr>
              <a:t>&lt;</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MvcDemo.Models.Employees</a:t>
            </a:r>
            <a:r>
              <a:rPr lang="en-US" sz="1050" b="0" i="0" kern="1200" dirty="0">
                <a:solidFill>
                  <a:schemeClr val="tx1"/>
                </a:solidFill>
                <a:effectLst/>
                <a:latin typeface="Segoe UI" panose="020B0502040204020203" pitchFamily="34" charset="0"/>
                <a:ea typeface="+mn-ea"/>
                <a:cs typeface="Segoe UI" panose="020B0502040204020203" pitchFamily="34" charset="0"/>
              </a:rPr>
              <a:t>&gt; Employee { get; set; }  </a:t>
            </a:r>
          </a:p>
          <a:p>
            <a:pPr marL="517525" lvl="3" indent="0">
              <a:buFont typeface="+mj-lt"/>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  </a:t>
            </a:r>
          </a:p>
          <a:p>
            <a:pPr marL="517525" lvl="3" indent="0">
              <a:buFont typeface="+mj-lt"/>
              <a:buNone/>
            </a:pPr>
            <a:br>
              <a:rPr lang="en-US" sz="1050" b="0" i="0" kern="1200" dirty="0">
                <a:solidFill>
                  <a:schemeClr val="tx1"/>
                </a:solidFill>
                <a:effectLst/>
                <a:latin typeface="Segoe UI" panose="020B0502040204020203" pitchFamily="34" charset="0"/>
                <a:ea typeface="+mn-ea"/>
                <a:cs typeface="Segoe UI" panose="020B0502040204020203" pitchFamily="34" charset="0"/>
              </a:rPr>
            </a:b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0" lvl="0" indent="0">
              <a:buFont typeface="+mj-lt"/>
              <a:buNone/>
            </a:pP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401638" lvl="1"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478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After completing this lesson, you will be able to:</a:t>
            </a:r>
          </a:p>
          <a:p>
            <a:pPr lvl="1"/>
            <a:r>
              <a:rPr lang="en-US" dirty="0"/>
              <a:t>Understand the MVC design pattern and how the control flows between Controller, Model, and View.</a:t>
            </a:r>
          </a:p>
          <a:p>
            <a:endParaRPr lang="en-US" dirty="0"/>
          </a:p>
          <a:p>
            <a:r>
              <a:rPr lang="en-US" b="1" dirty="0"/>
              <a:t>Why should you learn this material?</a:t>
            </a:r>
          </a:p>
          <a:p>
            <a:pPr lvl="1"/>
            <a:r>
              <a:rPr lang="en-US" dirty="0"/>
              <a:t>It will lay the foundational understanding of MVC design pattern and how it can be used in ASP.NET applications.</a:t>
            </a:r>
          </a:p>
        </p:txBody>
      </p:sp>
      <p:sp>
        <p:nvSpPr>
          <p:cNvPr id="4" name="Slide Number Placeholder 3"/>
          <p:cNvSpPr>
            <a:spLocks noGrp="1"/>
          </p:cNvSpPr>
          <p:nvPr>
            <p:ph type="sldNum" sz="quarter" idx="11"/>
          </p:nvPr>
        </p:nvSpPr>
        <p:spPr/>
        <p:txBody>
          <a:bodyPr/>
          <a:lstStyle/>
          <a:p>
            <a:fld id="{73CFBB7B-29F3-4A9F-B039-645092B1B4E9}" type="slidenum">
              <a:rPr lang="en-US" smtClean="0"/>
              <a:pPr/>
              <a:t>5</a:t>
            </a:fld>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579479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Scaffold the controller and Razor view files</a:t>
            </a:r>
          </a:p>
          <a:p>
            <a:pPr marL="0" indent="0">
              <a:buNone/>
            </a:pP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Steps:</a:t>
            </a:r>
          </a:p>
          <a:p>
            <a:pPr marL="228600" indent="-228600">
              <a:buAutoNum type="arabicPeriod"/>
            </a:pPr>
            <a:r>
              <a:rPr lang="en-US" sz="1050" b="0" i="0" kern="1200" dirty="0">
                <a:solidFill>
                  <a:schemeClr val="tx1"/>
                </a:solidFill>
                <a:effectLst/>
                <a:latin typeface="Segoe UI" panose="020B0502040204020203" pitchFamily="34" charset="0"/>
                <a:ea typeface="+mn-ea"/>
                <a:cs typeface="Segoe UI" panose="020B0502040204020203" pitchFamily="34" charset="0"/>
              </a:rPr>
              <a:t>Add the following to the </a:t>
            </a:r>
            <a:r>
              <a:rPr lang="en-US" sz="1050" b="0" i="0" kern="1200" dirty="0" err="1">
                <a:solidFill>
                  <a:schemeClr val="tx1"/>
                </a:solidFill>
                <a:effectLst/>
                <a:latin typeface="Segoe UI" panose="020B0502040204020203" pitchFamily="34" charset="0"/>
                <a:ea typeface="+mn-ea"/>
                <a:cs typeface="Segoe UI" panose="020B0502040204020203" pitchFamily="34" charset="0"/>
              </a:rPr>
              <a:t>csproj</a:t>
            </a:r>
            <a:r>
              <a:rPr lang="en-US" sz="1050" b="0" i="0" kern="1200" dirty="0">
                <a:solidFill>
                  <a:schemeClr val="tx1"/>
                </a:solidFill>
                <a:effectLst/>
                <a:latin typeface="Segoe UI" panose="020B0502040204020203" pitchFamily="34" charset="0"/>
                <a:ea typeface="+mn-ea"/>
                <a:cs typeface="Segoe UI" panose="020B0502040204020203" pitchFamily="34" charset="0"/>
              </a:rPr>
              <a:t> file.</a:t>
            </a:r>
            <a:br>
              <a:rPr lang="en-US" sz="1050" b="0" i="0" kern="1200" dirty="0">
                <a:solidFill>
                  <a:schemeClr val="tx1"/>
                </a:solidFill>
                <a:effectLst/>
                <a:latin typeface="Segoe UI" panose="020B0502040204020203" pitchFamily="34" charset="0"/>
                <a:ea typeface="+mn-ea"/>
                <a:cs typeface="Segoe UI" panose="020B0502040204020203" pitchFamily="34" charset="0"/>
              </a:rPr>
            </a:br>
            <a:br>
              <a:rPr lang="en-US" sz="1050" b="0" i="0" kern="1200" dirty="0">
                <a:solidFill>
                  <a:schemeClr val="tx1"/>
                </a:solidFill>
                <a:effectLst/>
                <a:latin typeface="Segoe UI" panose="020B0502040204020203" pitchFamily="34" charset="0"/>
                <a:ea typeface="+mn-ea"/>
                <a:cs typeface="Segoe UI" panose="020B0502040204020203" pitchFamily="34" charset="0"/>
              </a:rPr>
            </a:br>
            <a:r>
              <a:rPr lang="en-US" sz="1050" b="0" i="0" kern="1200" dirty="0">
                <a:solidFill>
                  <a:schemeClr val="tx1"/>
                </a:solidFill>
                <a:effectLst/>
                <a:latin typeface="Segoe UI" panose="020B0502040204020203" pitchFamily="34" charset="0"/>
                <a:ea typeface="+mn-ea"/>
                <a:cs typeface="Segoe UI" panose="020B0502040204020203" pitchFamily="34" charset="0"/>
              </a:rPr>
              <a:t> &lt;</a:t>
            </a:r>
            <a:r>
              <a:rPr lang="en-US" sz="1050" b="0" i="0" kern="1200" dirty="0" err="1">
                <a:solidFill>
                  <a:schemeClr val="tx1"/>
                </a:solidFill>
                <a:effectLst/>
                <a:latin typeface="Segoe UI" panose="020B0502040204020203" pitchFamily="34" charset="0"/>
                <a:ea typeface="+mn-ea"/>
                <a:cs typeface="Segoe UI" panose="020B0502040204020203" pitchFamily="34" charset="0"/>
              </a:rPr>
              <a:t>ItemGroup</a:t>
            </a:r>
            <a:r>
              <a:rPr lang="en-US" sz="1050" b="0" i="0" kern="1200" dirty="0">
                <a:solidFill>
                  <a:schemeClr val="tx1"/>
                </a:solidFill>
                <a:effectLst/>
                <a:latin typeface="Segoe UI" panose="020B0502040204020203" pitchFamily="34" charset="0"/>
                <a:ea typeface="+mn-ea"/>
                <a:cs typeface="Segoe UI" panose="020B0502040204020203" pitchFamily="34" charset="0"/>
              </a:rPr>
              <a:t>&gt;  </a:t>
            </a: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&lt;</a:t>
            </a:r>
            <a:r>
              <a:rPr lang="en-US" sz="1050" b="0" i="0" kern="1200" dirty="0" err="1">
                <a:solidFill>
                  <a:schemeClr val="tx1"/>
                </a:solidFill>
                <a:effectLst/>
                <a:latin typeface="Segoe UI" panose="020B0502040204020203" pitchFamily="34" charset="0"/>
                <a:ea typeface="+mn-ea"/>
                <a:cs typeface="Segoe UI" panose="020B0502040204020203" pitchFamily="34" charset="0"/>
              </a:rPr>
              <a:t>DotNetCliToolReference</a:t>
            </a:r>
            <a:r>
              <a:rPr lang="en-US" sz="1050" b="0" i="0" kern="1200" dirty="0">
                <a:solidFill>
                  <a:schemeClr val="tx1"/>
                </a:solidFill>
                <a:effectLst/>
                <a:latin typeface="Segoe UI" panose="020B0502040204020203" pitchFamily="34" charset="0"/>
                <a:ea typeface="+mn-ea"/>
                <a:cs typeface="Segoe UI" panose="020B0502040204020203" pitchFamily="34" charset="0"/>
              </a:rPr>
              <a:t> Include="</a:t>
            </a:r>
            <a:r>
              <a:rPr lang="en-US" sz="1050" b="0" i="0" kern="1200" dirty="0" err="1">
                <a:solidFill>
                  <a:schemeClr val="tx1"/>
                </a:solidFill>
                <a:effectLst/>
                <a:latin typeface="Segoe UI" panose="020B0502040204020203" pitchFamily="34" charset="0"/>
                <a:ea typeface="+mn-ea"/>
                <a:cs typeface="Segoe UI" panose="020B0502040204020203" pitchFamily="34" charset="0"/>
              </a:rPr>
              <a:t>Microsoft.VisualStudio.Web.CodeGeneration.Tools</a:t>
            </a:r>
            <a:r>
              <a:rPr lang="en-US" sz="1050" b="0" i="0" kern="1200" dirty="0">
                <a:solidFill>
                  <a:schemeClr val="tx1"/>
                </a:solidFill>
                <a:effectLst/>
                <a:latin typeface="Segoe UI" panose="020B0502040204020203" pitchFamily="34" charset="0"/>
                <a:ea typeface="+mn-ea"/>
                <a:cs typeface="Segoe UI" panose="020B0502040204020203" pitchFamily="34" charset="0"/>
              </a:rPr>
              <a:t>" Version="2.0.0" /&gt;  </a:t>
            </a: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&lt;</a:t>
            </a:r>
            <a:r>
              <a:rPr lang="en-US" sz="1050" b="0" i="0" kern="1200" dirty="0" err="1">
                <a:solidFill>
                  <a:schemeClr val="tx1"/>
                </a:solidFill>
                <a:effectLst/>
                <a:latin typeface="Segoe UI" panose="020B0502040204020203" pitchFamily="34" charset="0"/>
                <a:ea typeface="+mn-ea"/>
                <a:cs typeface="Segoe UI" panose="020B0502040204020203" pitchFamily="34" charset="0"/>
              </a:rPr>
              <a:t>DotNetCliToolReference</a:t>
            </a:r>
            <a:r>
              <a:rPr lang="en-US" sz="1050" b="0" i="0" kern="1200" dirty="0">
                <a:solidFill>
                  <a:schemeClr val="tx1"/>
                </a:solidFill>
                <a:effectLst/>
                <a:latin typeface="Segoe UI" panose="020B0502040204020203" pitchFamily="34" charset="0"/>
                <a:ea typeface="+mn-ea"/>
                <a:cs typeface="Segoe UI" panose="020B0502040204020203" pitchFamily="34" charset="0"/>
              </a:rPr>
              <a:t> Include="</a:t>
            </a:r>
            <a:r>
              <a:rPr lang="en-US" sz="1050" b="0" i="0" kern="1200" dirty="0" err="1">
                <a:solidFill>
                  <a:schemeClr val="tx1"/>
                </a:solidFill>
                <a:effectLst/>
                <a:latin typeface="Segoe UI" panose="020B0502040204020203" pitchFamily="34" charset="0"/>
                <a:ea typeface="+mn-ea"/>
                <a:cs typeface="Segoe UI" panose="020B0502040204020203" pitchFamily="34" charset="0"/>
              </a:rPr>
              <a:t>Microsoft.EntityFrameworkCore.Tools.DotNet</a:t>
            </a:r>
            <a:r>
              <a:rPr lang="en-US" sz="1050" b="0" i="0" kern="1200" dirty="0">
                <a:solidFill>
                  <a:schemeClr val="tx1"/>
                </a:solidFill>
                <a:effectLst/>
                <a:latin typeface="Segoe UI" panose="020B0502040204020203" pitchFamily="34" charset="0"/>
                <a:ea typeface="+mn-ea"/>
                <a:cs typeface="Segoe UI" panose="020B0502040204020203" pitchFamily="34" charset="0"/>
              </a:rPr>
              <a:t>" Version="2.0.0" /&gt;  </a:t>
            </a: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       &lt;/</a:t>
            </a:r>
            <a:r>
              <a:rPr lang="en-US" sz="1050" b="0" i="0" kern="1200" dirty="0" err="1">
                <a:solidFill>
                  <a:schemeClr val="tx1"/>
                </a:solidFill>
                <a:effectLst/>
                <a:latin typeface="Segoe UI" panose="020B0502040204020203" pitchFamily="34" charset="0"/>
                <a:ea typeface="+mn-ea"/>
                <a:cs typeface="Segoe UI" panose="020B0502040204020203" pitchFamily="34" charset="0"/>
              </a:rPr>
              <a:t>ItemGroup</a:t>
            </a:r>
            <a:r>
              <a:rPr lang="en-US" sz="1050" b="0" i="0" kern="1200" dirty="0">
                <a:solidFill>
                  <a:schemeClr val="tx1"/>
                </a:solidFill>
                <a:effectLst/>
                <a:latin typeface="Segoe UI" panose="020B0502040204020203" pitchFamily="34" charset="0"/>
                <a:ea typeface="+mn-ea"/>
                <a:cs typeface="Segoe UI" panose="020B0502040204020203" pitchFamily="34" charset="0"/>
              </a:rPr>
              <a:t>&gt; </a:t>
            </a:r>
            <a:br>
              <a:rPr lang="en-US" sz="1050" b="0" i="0" kern="1200" dirty="0">
                <a:solidFill>
                  <a:schemeClr val="tx1"/>
                </a:solidFill>
                <a:effectLst/>
                <a:latin typeface="Segoe UI" panose="020B0502040204020203" pitchFamily="34" charset="0"/>
                <a:ea typeface="+mn-ea"/>
                <a:cs typeface="Segoe UI" panose="020B0502040204020203" pitchFamily="34" charset="0"/>
              </a:rPr>
            </a:b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228600" indent="-228600">
              <a:buFont typeface="+mj-lt"/>
              <a:buAutoNum type="arabicPeriod" startAt="2"/>
            </a:pPr>
            <a:r>
              <a:rPr lang="en-US" sz="1050" b="0" i="0" kern="1200" dirty="0">
                <a:solidFill>
                  <a:schemeClr val="tx1"/>
                </a:solidFill>
                <a:effectLst/>
                <a:latin typeface="Segoe UI" panose="020B0502040204020203" pitchFamily="34" charset="0"/>
                <a:ea typeface="+mn-ea"/>
                <a:cs typeface="Segoe UI" panose="020B0502040204020203" pitchFamily="34" charset="0"/>
              </a:rPr>
              <a:t>Press and hold Shift and right click, it will give you the option to “open PowerShell window here “as shown in image below. Click and it will open a PowerShell window.</a:t>
            </a:r>
          </a:p>
          <a:p>
            <a:pPr marL="228600" indent="-228600">
              <a:buAutoNum type="arabicPeriod" startAt="2"/>
            </a:pPr>
            <a:r>
              <a:rPr lang="en-US" sz="1050" b="0" i="0" kern="1200" dirty="0">
                <a:solidFill>
                  <a:schemeClr val="tx1"/>
                </a:solidFill>
                <a:effectLst/>
                <a:latin typeface="Segoe UI" panose="020B0502040204020203" pitchFamily="34" charset="0"/>
                <a:ea typeface="+mn-ea"/>
                <a:cs typeface="Segoe UI" panose="020B0502040204020203" pitchFamily="34" charset="0"/>
              </a:rPr>
              <a:t>Run the following commands in </a:t>
            </a:r>
            <a:r>
              <a:rPr lang="en-US" sz="1050" b="0" i="0" kern="1200" dirty="0" err="1">
                <a:solidFill>
                  <a:schemeClr val="tx1"/>
                </a:solidFill>
                <a:effectLst/>
                <a:latin typeface="Segoe UI" panose="020B0502040204020203" pitchFamily="34" charset="0"/>
                <a:ea typeface="+mn-ea"/>
                <a:cs typeface="Segoe UI" panose="020B0502040204020203" pitchFamily="34" charset="0"/>
              </a:rPr>
              <a:t>powerShell</a:t>
            </a: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401638" marR="0" lvl="1" indent="-228600" algn="l" defTabSz="914400" rtl="0" eaLnBrk="1" fontAlgn="auto" latinLnBrk="0" hangingPunct="1">
              <a:lnSpc>
                <a:spcPct val="114000"/>
              </a:lnSpc>
              <a:spcBef>
                <a:spcPts val="0"/>
              </a:spcBef>
              <a:spcAft>
                <a:spcPts val="0"/>
              </a:spcAft>
              <a:buClrTx/>
              <a:buSzTx/>
              <a:buFont typeface="+mj-lt"/>
              <a:buAutoNum type="alphaLcParenR" startAt="2"/>
              <a:tabLst/>
              <a:defRPr/>
            </a:pPr>
            <a:r>
              <a:rPr lang="en-US" sz="1050" b="0" i="0" kern="1200" dirty="0">
                <a:solidFill>
                  <a:schemeClr val="tx1"/>
                </a:solidFill>
                <a:effectLst/>
                <a:latin typeface="Segoe UI" panose="020B0502040204020203" pitchFamily="34" charset="0"/>
                <a:ea typeface="+mn-ea"/>
                <a:cs typeface="Segoe UI" panose="020B0502040204020203" pitchFamily="34" charset="0"/>
              </a:rPr>
              <a:t>dotnet restore</a:t>
            </a:r>
          </a:p>
          <a:p>
            <a:pPr marL="401638" marR="0" lvl="1" indent="-228600" algn="l" defTabSz="914400" rtl="0" eaLnBrk="1" fontAlgn="auto" latinLnBrk="0" hangingPunct="1">
              <a:lnSpc>
                <a:spcPct val="114000"/>
              </a:lnSpc>
              <a:spcBef>
                <a:spcPts val="0"/>
              </a:spcBef>
              <a:spcAft>
                <a:spcPts val="0"/>
              </a:spcAft>
              <a:buClrTx/>
              <a:buSzTx/>
              <a:buFont typeface="+mj-lt"/>
              <a:buAutoNum type="alphaLcParenR" startAt="2"/>
              <a:tabLst/>
              <a:defRPr/>
            </a:pPr>
            <a:r>
              <a:rPr lang="en-US" sz="1050" b="0" i="0" kern="1200" dirty="0">
                <a:solidFill>
                  <a:schemeClr val="tx1"/>
                </a:solidFill>
                <a:effectLst/>
                <a:latin typeface="Segoe UI" panose="020B0502040204020203" pitchFamily="34" charset="0"/>
                <a:ea typeface="+mn-ea"/>
                <a:cs typeface="Segoe UI" panose="020B0502040204020203" pitchFamily="34" charset="0"/>
              </a:rPr>
              <a:t>dotnet </a:t>
            </a:r>
            <a:r>
              <a:rPr lang="en-US" sz="1050" b="0" i="0" kern="1200" dirty="0" err="1">
                <a:solidFill>
                  <a:schemeClr val="tx1"/>
                </a:solidFill>
                <a:effectLst/>
                <a:latin typeface="Segoe UI" panose="020B0502040204020203" pitchFamily="34" charset="0"/>
                <a:ea typeface="+mn-ea"/>
                <a:cs typeface="Segoe UI" panose="020B0502040204020203" pitchFamily="34" charset="0"/>
              </a:rPr>
              <a:t>aspnet-codegenerator</a:t>
            </a:r>
            <a:r>
              <a:rPr lang="en-US" sz="1050" b="0" i="0" kern="1200" dirty="0">
                <a:solidFill>
                  <a:schemeClr val="tx1"/>
                </a:solidFill>
                <a:effectLst/>
                <a:latin typeface="Segoe UI" panose="020B0502040204020203" pitchFamily="34" charset="0"/>
                <a:ea typeface="+mn-ea"/>
                <a:cs typeface="Segoe UI" panose="020B0502040204020203" pitchFamily="34" charset="0"/>
              </a:rPr>
              <a:t> controller -name </a:t>
            </a:r>
            <a:r>
              <a:rPr lang="en-US" sz="1050" b="0" i="0" kern="1200" dirty="0" err="1">
                <a:solidFill>
                  <a:schemeClr val="tx1"/>
                </a:solidFill>
                <a:effectLst/>
                <a:latin typeface="Segoe UI" panose="020B0502040204020203" pitchFamily="34" charset="0"/>
                <a:ea typeface="+mn-ea"/>
                <a:cs typeface="Segoe UI" panose="020B0502040204020203" pitchFamily="34" charset="0"/>
              </a:rPr>
              <a:t>EmployeeController</a:t>
            </a:r>
            <a:r>
              <a:rPr lang="en-US" sz="1050" b="0" i="0" kern="1200" dirty="0">
                <a:solidFill>
                  <a:schemeClr val="tx1"/>
                </a:solidFill>
                <a:effectLst/>
                <a:latin typeface="Segoe UI" panose="020B0502040204020203" pitchFamily="34" charset="0"/>
                <a:ea typeface="+mn-ea"/>
                <a:cs typeface="Segoe UI" panose="020B0502040204020203" pitchFamily="34" charset="0"/>
              </a:rPr>
              <a:t> -m Employees -dc </a:t>
            </a:r>
            <a:r>
              <a:rPr lang="en-US" sz="1050" b="0" i="0" kern="1200" dirty="0" err="1">
                <a:solidFill>
                  <a:schemeClr val="tx1"/>
                </a:solidFill>
                <a:effectLst/>
                <a:latin typeface="Segoe UI" panose="020B0502040204020203" pitchFamily="34" charset="0"/>
                <a:ea typeface="+mn-ea"/>
                <a:cs typeface="Segoe UI" panose="020B0502040204020203" pitchFamily="34" charset="0"/>
              </a:rPr>
              <a:t>MvcEmployeeContext</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kern="1200" dirty="0" err="1">
                <a:solidFill>
                  <a:schemeClr val="tx1"/>
                </a:solidFill>
                <a:effectLst/>
                <a:latin typeface="Segoe UI" panose="020B0502040204020203" pitchFamily="34" charset="0"/>
                <a:ea typeface="+mn-ea"/>
                <a:cs typeface="Segoe UI" panose="020B0502040204020203" pitchFamily="34" charset="0"/>
              </a:rPr>
              <a:t>relativeFolderPath</a:t>
            </a:r>
            <a:r>
              <a:rPr lang="en-US" sz="1050" b="0" i="0" kern="1200" dirty="0">
                <a:solidFill>
                  <a:schemeClr val="tx1"/>
                </a:solidFill>
                <a:effectLst/>
                <a:latin typeface="Segoe UI" panose="020B0502040204020203" pitchFamily="34" charset="0"/>
                <a:ea typeface="+mn-ea"/>
                <a:cs typeface="Segoe UI" panose="020B0502040204020203" pitchFamily="34" charset="0"/>
              </a:rPr>
              <a:t> Controllers --</a:t>
            </a:r>
            <a:r>
              <a:rPr lang="en-US" sz="1050" b="0" i="0" kern="1200" dirty="0" err="1">
                <a:solidFill>
                  <a:schemeClr val="tx1"/>
                </a:solidFill>
                <a:effectLst/>
                <a:latin typeface="Segoe UI" panose="020B0502040204020203" pitchFamily="34" charset="0"/>
                <a:ea typeface="+mn-ea"/>
                <a:cs typeface="Segoe UI" panose="020B0502040204020203" pitchFamily="34" charset="0"/>
              </a:rPr>
              <a:t>useDefaultLayout</a:t>
            </a:r>
            <a:r>
              <a:rPr lang="en-US" sz="1050" b="0" i="0" kern="1200" dirty="0">
                <a:solidFill>
                  <a:schemeClr val="tx1"/>
                </a:solidFill>
                <a:effectLst/>
                <a:latin typeface="Segoe UI" panose="020B0502040204020203" pitchFamily="34" charset="0"/>
                <a:ea typeface="+mn-ea"/>
                <a:cs typeface="Segoe UI" panose="020B0502040204020203" pitchFamily="34" charset="0"/>
              </a:rPr>
              <a:t> --</a:t>
            </a:r>
            <a:r>
              <a:rPr lang="en-US" sz="1050" b="0" i="0" kern="1200" dirty="0" err="1">
                <a:solidFill>
                  <a:schemeClr val="tx1"/>
                </a:solidFill>
                <a:effectLst/>
                <a:latin typeface="Segoe UI" panose="020B0502040204020203" pitchFamily="34" charset="0"/>
                <a:ea typeface="+mn-ea"/>
                <a:cs typeface="Segoe UI" panose="020B0502040204020203" pitchFamily="34" charset="0"/>
              </a:rPr>
              <a:t>referenceScriptLibraries</a:t>
            </a:r>
            <a:br>
              <a:rPr lang="en-US" sz="1050" b="0" i="0" kern="1200" dirty="0">
                <a:solidFill>
                  <a:schemeClr val="tx1"/>
                </a:solidFill>
                <a:effectLst/>
                <a:latin typeface="Segoe UI" panose="020B0502040204020203" pitchFamily="34" charset="0"/>
                <a:ea typeface="+mn-ea"/>
                <a:cs typeface="Segoe UI" panose="020B0502040204020203" pitchFamily="34" charset="0"/>
              </a:rPr>
            </a:br>
            <a:endParaRPr lang="en-US" sz="1050" b="0" i="0" kern="1200" dirty="0">
              <a:solidFill>
                <a:schemeClr val="tx1"/>
              </a:solidFill>
              <a:effectLst/>
              <a:latin typeface="Segoe UI" panose="020B0502040204020203" pitchFamily="34" charset="0"/>
              <a:ea typeface="+mn-ea"/>
              <a:cs typeface="Segoe UI" panose="020B0502040204020203" pitchFamily="34" charset="0"/>
            </a:endParaRPr>
          </a:p>
          <a:p>
            <a:pPr marL="228600" indent="-228600">
              <a:buAutoNum type="arabicPeriod" startAt="2"/>
            </a:pPr>
            <a:r>
              <a:rPr lang="en-US" sz="1050" b="0" i="0" kern="1200" dirty="0">
                <a:solidFill>
                  <a:schemeClr val="tx1"/>
                </a:solidFill>
                <a:effectLst/>
                <a:latin typeface="Segoe UI" panose="020B0502040204020203" pitchFamily="34" charset="0"/>
                <a:ea typeface="+mn-ea"/>
                <a:cs typeface="Segoe UI" panose="020B0502040204020203" pitchFamily="34" charset="0"/>
              </a:rPr>
              <a:t>Review created code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52272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sz="1050" b="1" i="0" kern="1200" dirty="0">
                <a:solidFill>
                  <a:schemeClr val="tx1"/>
                </a:solidFill>
                <a:effectLst/>
                <a:latin typeface="Segoe UI" panose="020B0502040204020203" pitchFamily="34" charset="0"/>
                <a:ea typeface="+mn-ea"/>
                <a:cs typeface="Segoe UI" panose="020B0502040204020203" pitchFamily="34" charset="0"/>
              </a:rPr>
              <a:t>Initial Migration of Database</a:t>
            </a:r>
          </a:p>
          <a:p>
            <a:pPr marL="0" indent="0">
              <a:buNone/>
            </a:pPr>
            <a:endParaRPr lang="en-US" dirty="0"/>
          </a:p>
          <a:p>
            <a:pPr marL="0" indent="0">
              <a:buNone/>
            </a:pPr>
            <a:r>
              <a:rPr lang="en-US" dirty="0"/>
              <a:t>Steps:</a:t>
            </a:r>
          </a:p>
          <a:p>
            <a:pPr marL="228600" indent="-228600">
              <a:buAutoNum type="arabicPeriod"/>
            </a:pPr>
            <a:r>
              <a:rPr lang="en-US" dirty="0"/>
              <a:t>Add the following to the </a:t>
            </a:r>
            <a:r>
              <a:rPr lang="en-US" dirty="0" err="1"/>
              <a:t>appsettings.json</a:t>
            </a:r>
            <a:r>
              <a:rPr lang="en-US" dirty="0"/>
              <a:t> file.</a:t>
            </a:r>
            <a:br>
              <a:rPr lang="en-US" dirty="0"/>
            </a:br>
            <a:r>
              <a:rPr lang="en-US" dirty="0"/>
              <a:t> "</a:t>
            </a:r>
            <a:r>
              <a:rPr lang="en-US" dirty="0" err="1"/>
              <a:t>ConnectionStrings</a:t>
            </a:r>
            <a:r>
              <a:rPr lang="en-US" dirty="0"/>
              <a:t>": {</a:t>
            </a:r>
          </a:p>
          <a:p>
            <a:pPr marL="0" indent="0">
              <a:buNone/>
            </a:pPr>
            <a:r>
              <a:rPr lang="en-US" dirty="0"/>
              <a:t>       "</a:t>
            </a:r>
            <a:r>
              <a:rPr lang="en-US" dirty="0" err="1"/>
              <a:t>DefaultConnection</a:t>
            </a:r>
            <a:r>
              <a:rPr lang="en-US" dirty="0"/>
              <a:t>": "Server=(</a:t>
            </a:r>
            <a:r>
              <a:rPr lang="en-US" dirty="0" err="1"/>
              <a:t>localdb</a:t>
            </a:r>
            <a:r>
              <a:rPr lang="en-US" dirty="0"/>
              <a:t>)\\</a:t>
            </a:r>
            <a:r>
              <a:rPr lang="en-US" dirty="0" err="1"/>
              <a:t>mssqllocaldb;Database</a:t>
            </a:r>
            <a:r>
              <a:rPr lang="en-US" dirty="0"/>
              <a:t>=Demo1;Trusted_Connection=</a:t>
            </a:r>
            <a:r>
              <a:rPr lang="en-US" dirty="0" err="1"/>
              <a:t>True;MultipleActiveResultSets</a:t>
            </a:r>
            <a:r>
              <a:rPr lang="en-US" dirty="0"/>
              <a:t>=true"</a:t>
            </a:r>
          </a:p>
          <a:p>
            <a:pPr marL="0" indent="0">
              <a:buNone/>
            </a:pPr>
            <a:r>
              <a:rPr lang="en-US" dirty="0"/>
              <a:t>  },</a:t>
            </a:r>
          </a:p>
          <a:p>
            <a:pPr marL="0" indent="0">
              <a:buNone/>
            </a:pPr>
            <a:endParaRPr lang="en-US" dirty="0"/>
          </a:p>
          <a:p>
            <a:pPr marL="228600" indent="-228600">
              <a:buFont typeface="+mj-lt"/>
              <a:buAutoNum type="arabicPeriod" startAt="2"/>
            </a:pPr>
            <a:r>
              <a:rPr lang="en-US" dirty="0"/>
              <a:t>Open PowerShell in Project folder and run the following commands</a:t>
            </a:r>
          </a:p>
          <a:p>
            <a:pPr marL="0" indent="0">
              <a:buNone/>
            </a:pPr>
            <a:endParaRPr lang="en-US" dirty="0"/>
          </a:p>
          <a:p>
            <a:pPr marL="401638" lvl="1" indent="-228600">
              <a:buFont typeface="+mj-lt"/>
              <a:buAutoNum type="alphaLcParenR"/>
            </a:pPr>
            <a:r>
              <a:rPr lang="en-US" dirty="0"/>
              <a:t>dotnet </a:t>
            </a:r>
            <a:r>
              <a:rPr lang="en-US" dirty="0" err="1"/>
              <a:t>ef</a:t>
            </a:r>
            <a:r>
              <a:rPr lang="en-US" dirty="0"/>
              <a:t> migrations add </a:t>
            </a:r>
            <a:r>
              <a:rPr lang="en-US" dirty="0" err="1"/>
              <a:t>InitialCreate</a:t>
            </a:r>
            <a:endParaRPr lang="en-US" dirty="0"/>
          </a:p>
          <a:p>
            <a:pPr marL="401638" lvl="1" indent="-228600">
              <a:buFont typeface="+mj-lt"/>
              <a:buAutoNum type="alphaLcParenR"/>
            </a:pPr>
            <a:r>
              <a:rPr lang="en-US" dirty="0"/>
              <a:t>dotnet </a:t>
            </a:r>
            <a:r>
              <a:rPr lang="en-US" dirty="0" err="1"/>
              <a:t>ef</a:t>
            </a:r>
            <a:r>
              <a:rPr lang="en-US" dirty="0"/>
              <a:t> database update</a:t>
            </a:r>
          </a:p>
          <a:p>
            <a:pPr marL="401638" lvl="1" indent="-228600">
              <a:buFont typeface="+mj-lt"/>
              <a:buAutoNum type="alphaLcParenR"/>
            </a:pPr>
            <a:endParaRPr lang="en-US" dirty="0"/>
          </a:p>
          <a:p>
            <a:pPr marL="228600" lvl="0" indent="-228600">
              <a:buFont typeface="+mj-lt"/>
              <a:buAutoNum type="arabicPeriod" startAt="3"/>
            </a:pPr>
            <a:r>
              <a:rPr lang="en-US" dirty="0"/>
              <a:t>Show the database</a:t>
            </a:r>
          </a:p>
          <a:p>
            <a:pPr marL="228600" lvl="0" indent="-228600">
              <a:buFont typeface="+mj-lt"/>
              <a:buAutoNum type="arabicPeriod" startAt="3"/>
            </a:pPr>
            <a:r>
              <a:rPr lang="en-US" dirty="0"/>
              <a:t>Run App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38081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89920E16-7E2D-4061-8759-5F8497A7A433}"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913612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b="1" dirty="0"/>
              <a:t>Use this demo if asked to demo existing DB code first.</a:t>
            </a:r>
          </a:p>
          <a:p>
            <a:pPr marL="0" indent="0">
              <a:buNone/>
            </a:pPr>
            <a:endParaRPr lang="en-US" b="1" dirty="0"/>
          </a:p>
          <a:p>
            <a:pPr marL="0" indent="0">
              <a:buNone/>
            </a:pPr>
            <a:r>
              <a:rPr lang="en-US" b="1" dirty="0"/>
              <a:t>Open Module2 Solution then ContosoUniversity.demo3 in Demo 3 – Code-First Existing DB</a:t>
            </a:r>
          </a:p>
          <a:p>
            <a:pPr marL="0" indent="0">
              <a:buNone/>
            </a:pPr>
            <a:endParaRPr lang="en-US" altLang="en-US" b="1" dirty="0">
              <a:latin typeface="Segoe UI Light" panose="020B0502040204020203" pitchFamily="34" charset="0"/>
            </a:endParaRPr>
          </a:p>
          <a:p>
            <a:pPr marL="0" indent="0">
              <a:buNone/>
            </a:pPr>
            <a:r>
              <a:rPr lang="en-US" altLang="en-US" dirty="0">
                <a:latin typeface="Segoe UI Light" panose="020B0502040204020203" pitchFamily="34" charset="0"/>
              </a:rPr>
              <a:t>Run through the DemoScript.txt in the project </a:t>
            </a: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53</a:t>
            </a:fld>
            <a:endParaRPr lang="en-US" dirty="0"/>
          </a:p>
        </p:txBody>
      </p:sp>
    </p:spTree>
    <p:extLst>
      <p:ext uri="{BB962C8B-B14F-4D97-AF65-F5344CB8AC3E}">
        <p14:creationId xmlns:p14="http://schemas.microsoft.com/office/powerpoint/2010/main" val="550371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54</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78967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Conventions for Code First: </a:t>
            </a:r>
            <a:r>
              <a:rPr lang="en-US" u="sng" dirty="0">
                <a:hlinkClick r:id="rId3"/>
              </a:rPr>
              <a:t>http://blogs.msdn.com/b/efdesign/archive/2010/06/01/conventions-for-code-first.aspx</a:t>
            </a:r>
            <a:r>
              <a:rPr lang="en-US" dirty="0"/>
              <a:t> </a:t>
            </a:r>
            <a:endParaRPr lang="en-IN" dirty="0"/>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55</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879614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Conventions for Code First: http://blogs.msdn.com/b/efdesign/archive/2010/06/01/conventions-for-code-first.aspx</a:t>
            </a:r>
          </a:p>
          <a:p>
            <a:pPr marL="0" indent="0">
              <a:buNone/>
            </a:pPr>
            <a:endParaRPr lang="en-US" dirty="0"/>
          </a:p>
          <a:p>
            <a:pPr marL="0" indent="0">
              <a:buNone/>
            </a:pPr>
            <a:r>
              <a:rPr lang="en-US" dirty="0"/>
              <a:t>When working with Entity Framework Code First the default behavior is to map your POCO classes to tables using a set of conventions baked into EF. Sometimes, however, you cannot or do not want to follow those conventions and need to map entities to something other than what the conventions dictate.</a:t>
            </a:r>
          </a:p>
          <a:p>
            <a:pPr marL="0" indent="0">
              <a:buNone/>
            </a:pPr>
            <a:endParaRPr lang="en-US" dirty="0"/>
          </a:p>
          <a:p>
            <a:pPr marL="0" indent="0">
              <a:buNone/>
            </a:pPr>
            <a:r>
              <a:rPr lang="en-US" dirty="0"/>
              <a:t>There are two main ways you can configure EF to use something other than conventions, namely </a:t>
            </a:r>
            <a:r>
              <a:rPr lang="en-US" dirty="0">
                <a:hlinkClick r:id="rId3"/>
              </a:rPr>
              <a:t>annotations</a:t>
            </a:r>
            <a:r>
              <a:rPr lang="en-US" dirty="0"/>
              <a:t> or EFs fluent API. The annotations only cover a subset of the fluent API functionality, so there are mapping scenarios that cannot be achieved using annotations</a:t>
            </a:r>
          </a:p>
          <a:p>
            <a:pPr marL="0" indent="0">
              <a:buNone/>
            </a:pPr>
            <a:endParaRPr lang="en-US" dirty="0"/>
          </a:p>
          <a:p>
            <a:pPr marL="0" indent="0">
              <a:buNone/>
            </a:pPr>
            <a:r>
              <a:rPr lang="en-US" dirty="0"/>
              <a:t>The code first fluent API is most commonly accessed by overriding the </a:t>
            </a:r>
            <a:r>
              <a:rPr lang="en-US" dirty="0">
                <a:hlinkClick r:id="rId4"/>
              </a:rPr>
              <a:t>OnModelCreating</a:t>
            </a:r>
            <a:r>
              <a:rPr lang="en-US" dirty="0"/>
              <a:t> method on your derived </a:t>
            </a:r>
            <a:r>
              <a:rPr lang="en-US" dirty="0">
                <a:hlinkClick r:id="rId5"/>
              </a:rPr>
              <a:t>DbContext</a:t>
            </a:r>
            <a:r>
              <a:rPr lang="en-US" dirty="0"/>
              <a:t>.</a:t>
            </a:r>
          </a:p>
          <a:p>
            <a:pPr marL="0" indent="0">
              <a:buNone/>
            </a:pPr>
            <a:endParaRPr lang="en-US" dirty="0"/>
          </a:p>
          <a:p>
            <a:pPr marL="0" indent="0">
              <a:buNone/>
            </a:pPr>
            <a:r>
              <a:rPr lang="en-US" dirty="0"/>
              <a:t>[Required]</a:t>
            </a:r>
          </a:p>
          <a:p>
            <a:pPr marL="0" indent="0">
              <a:buNone/>
            </a:pPr>
            <a:r>
              <a:rPr lang="en-US" dirty="0"/>
              <a:t>Name </a:t>
            </a:r>
          </a:p>
          <a:p>
            <a:pPr marL="0" indent="0">
              <a:buNone/>
            </a:pPr>
            <a:r>
              <a:rPr lang="en-US" dirty="0"/>
              <a:t>or</a:t>
            </a:r>
          </a:p>
          <a:p>
            <a:pPr marL="0" indent="0">
              <a:buNone/>
            </a:pPr>
            <a:r>
              <a:rPr lang="en-US" dirty="0"/>
              <a:t>modelBuilder.Entity&lt;Department&gt;().Property(t =&gt; t.Name).IsRequired();</a:t>
            </a:r>
          </a:p>
          <a:p>
            <a:pPr marL="0" indent="0">
              <a:buNone/>
            </a:pPr>
            <a:endParaRPr lang="en-US" dirty="0"/>
          </a:p>
          <a:p>
            <a:pPr marL="0" indent="0">
              <a:buNone/>
            </a:pPr>
            <a:endParaRPr lang="en-US" dirty="0"/>
          </a:p>
          <a:p>
            <a:pPr marL="0" indent="0">
              <a:buNone/>
            </a:pPr>
            <a:r>
              <a:rPr lang="en-US" b="1" dirty="0"/>
              <a:t>For more information:</a:t>
            </a:r>
          </a:p>
          <a:p>
            <a:pPr marL="0" indent="0">
              <a:buNone/>
            </a:pPr>
            <a:r>
              <a:rPr lang="en-US" dirty="0">
                <a:hlinkClick r:id="rId6"/>
              </a:rPr>
              <a:t>https://docs.microsoft.com/en-us/ef/ef6/modeling/code-first/fluent/types-and-properties</a:t>
            </a:r>
            <a:endParaRPr lang="en-US" dirty="0"/>
          </a:p>
          <a:p>
            <a:pPr marL="0" indent="0">
              <a:buNone/>
            </a:pPr>
            <a:r>
              <a:rPr lang="en-US" dirty="0">
                <a:hlinkClick r:id="rId7"/>
              </a:rPr>
              <a:t>https://docs.microsoft.com/en-us/ef/ef6/modeling/code-first/fluent/relationships</a:t>
            </a:r>
            <a:endParaRPr lang="en-US" dirty="0"/>
          </a:p>
          <a:p>
            <a:pPr marL="0" indent="0">
              <a:buNone/>
            </a:pPr>
            <a:r>
              <a:rPr lang="en-US" dirty="0"/>
              <a:t> </a:t>
            </a:r>
          </a:p>
          <a:p>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56</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65272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In the above example, View Specific Model is used to prevent “over-posting” attack. Review model has six properties (containing primary key, foreign key, foreign entity, and standard table properties). In order to prevent a malicious user from posting any value for “Approved” column in the query string, </a:t>
            </a:r>
            <a:r>
              <a:rPr lang="en-US" b="1" dirty="0"/>
              <a:t>ReviewViewModel </a:t>
            </a:r>
            <a:r>
              <a:rPr lang="en-US" dirty="0"/>
              <a:t>has restricted the number of model properties to two, that is, Name and Comment. Hence, a malicious user is restricted to only post values for Name and Comment columns; malicious user cannot “over-post” any other value since it does not exist in the view specific model and defaultModelBinder only accepts values for columns that exist in model.</a:t>
            </a:r>
            <a:endParaRPr lang="en-IN" dirty="0"/>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57</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525106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58</a:t>
            </a:fld>
            <a:endParaRPr lang="en-US" dirty="0"/>
          </a:p>
        </p:txBody>
      </p:sp>
    </p:spTree>
    <p:extLst>
      <p:ext uri="{BB962C8B-B14F-4D97-AF65-F5344CB8AC3E}">
        <p14:creationId xmlns:p14="http://schemas.microsoft.com/office/powerpoint/2010/main" val="2531541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Can be used anywhere a regular property can be, e.g., queries, CRUD operations, etc.</a:t>
            </a:r>
          </a:p>
          <a:p>
            <a:r>
              <a:rPr lang="en-US" dirty="0"/>
              <a:t>The picture here adds a shadow property named </a:t>
            </a:r>
            <a:r>
              <a:rPr lang="en-US" dirty="0" err="1"/>
              <a:t>LastUpdated</a:t>
            </a:r>
            <a:r>
              <a:rPr lang="en-US" dirty="0"/>
              <a:t> with  a type of </a:t>
            </a:r>
            <a:r>
              <a:rPr lang="en-US" dirty="0" err="1"/>
              <a:t>DateTime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dirty="0"/>
          </a:p>
        </p:txBody>
      </p:sp>
    </p:spTree>
    <p:extLst>
      <p:ext uri="{BB962C8B-B14F-4D97-AF65-F5344CB8AC3E}">
        <p14:creationId xmlns:p14="http://schemas.microsoft.com/office/powerpoint/2010/main" val="400527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lvl="0"/>
            <a:r>
              <a:rPr lang="en-US" dirty="0"/>
              <a:t>The diagram in the slide section shows how Controller, Model and View interact to handle the user request. </a:t>
            </a:r>
          </a:p>
          <a:p>
            <a:pPr lvl="0"/>
            <a:r>
              <a:rPr lang="en-US" dirty="0"/>
              <a:t>MVC is a standard design pattern that many developers are familiar with. Some types of Web applications will benefit from the MVC framework. Others will continue to use the traditional ASP.NET application pattern that is based on Web Forms and postbacks. Other types of Web applications will combine the two approaches; neither approach excludes the other.</a:t>
            </a:r>
          </a:p>
          <a:p>
            <a:pPr lvl="0"/>
            <a:r>
              <a:rPr lang="en-US" dirty="0"/>
              <a:t>The MVC framework includes the following components:</a:t>
            </a:r>
          </a:p>
          <a:p>
            <a:pPr lvl="1"/>
            <a:r>
              <a:rPr lang="en-US" b="1" dirty="0"/>
              <a:t>Models: </a:t>
            </a:r>
            <a:r>
              <a:rPr lang="en-US" dirty="0"/>
              <a:t>Model objects are the parts of the application that implement the logic for the application's data domain. Often, model objects retrieve and store model state in a database. For example, a Product object might retrieve information from a database, operate on it, and then write updated information back to a Products table in a SQL Server database.</a:t>
            </a:r>
          </a:p>
          <a:p>
            <a:pPr lvl="2"/>
            <a:r>
              <a:rPr lang="en-US" dirty="0"/>
              <a:t>In small applications, the model is often a conceptual separation instead of a physical one. For example, if the application only reads a dataset and sends it to the view, the application does not have a physical model layer and associated classes. In that case, the dataset takes on the role of a model object.</a:t>
            </a:r>
          </a:p>
          <a:p>
            <a:pPr lvl="1"/>
            <a:r>
              <a:rPr lang="en-US" b="1" dirty="0"/>
              <a:t>Views: </a:t>
            </a:r>
            <a:r>
              <a:rPr lang="en-US" dirty="0"/>
              <a:t>Views are the components that display the application's user interface (UI). Typically, this UI is created from the model data. An example would be an edit view of a Products table that displays text boxes, drop-down lists, and check boxes based on the current state of a Product object.</a:t>
            </a:r>
          </a:p>
          <a:p>
            <a:pPr lvl="1"/>
            <a:r>
              <a:rPr lang="en-US" b="1" dirty="0"/>
              <a:t>Controllers: </a:t>
            </a:r>
            <a:r>
              <a:rPr lang="en-US" dirty="0"/>
              <a:t>Controllers are the components that handle user interaction, work with the model, and ultimately select a view to render that displays UI. In an MVC application, the view only displays information; the controller handles and responds to user input and interaction. For example, the controller handles query-string values, and passes these values to the model, which in turn might use these values to query the database.</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6</a:t>
            </a:fld>
            <a:endParaRPr lang="en-US" dirty="0"/>
          </a:p>
        </p:txBody>
      </p:sp>
    </p:spTree>
    <p:extLst>
      <p:ext uri="{BB962C8B-B14F-4D97-AF65-F5344CB8AC3E}">
        <p14:creationId xmlns:p14="http://schemas.microsoft.com/office/powerpoint/2010/main" val="712555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Can also use .</a:t>
            </a:r>
            <a:r>
              <a:rPr lang="en-US" dirty="0" err="1"/>
              <a:t>IsRowVersion</a:t>
            </a:r>
            <a:r>
              <a:rPr lang="en-US" dirty="0"/>
              <a:t>() which chains two calls .</a:t>
            </a:r>
            <a:r>
              <a:rPr lang="en-US" dirty="0" err="1"/>
              <a:t>ValueGeneratedOnAddOrEdit</a:t>
            </a:r>
            <a:r>
              <a:rPr lang="en-US" dirty="0"/>
              <a:t>().</a:t>
            </a:r>
            <a:r>
              <a:rPr lang="en-US" dirty="0" err="1"/>
              <a:t>IsConcurrencyToken</a:t>
            </a:r>
            <a:r>
              <a:rPr lang="en-US" dirty="0"/>
              <a:t>()</a:t>
            </a:r>
          </a:p>
        </p:txBody>
      </p:sp>
      <p:sp>
        <p:nvSpPr>
          <p:cNvPr id="4" name="Slide Number Placeholder 3"/>
          <p:cNvSpPr>
            <a:spLocks noGrp="1"/>
          </p:cNvSpPr>
          <p:nvPr>
            <p:ph type="sldNum" sz="quarter" idx="10"/>
          </p:nvPr>
        </p:nvSpPr>
        <p:spPr/>
        <p:txBody>
          <a:bodyPr/>
          <a:lstStyle/>
          <a:p>
            <a:fld id="{1489DB6A-E92B-415B-AFB4-9C72D4A9006D}" type="slidenum">
              <a:rPr lang="en-US" smtClean="0"/>
              <a:pPr/>
              <a:t>60</a:t>
            </a:fld>
            <a:endParaRPr lang="en-US" dirty="0"/>
          </a:p>
        </p:txBody>
      </p:sp>
    </p:spTree>
    <p:extLst>
      <p:ext uri="{BB962C8B-B14F-4D97-AF65-F5344CB8AC3E}">
        <p14:creationId xmlns:p14="http://schemas.microsoft.com/office/powerpoint/2010/main" val="2583875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Note: </a:t>
            </a:r>
            <a:r>
              <a:rPr lang="en-US" dirty="0" err="1"/>
              <a:t>HasOne</a:t>
            </a:r>
            <a:r>
              <a:rPr lang="en-US" dirty="0"/>
              <a:t> needs to be followed by either </a:t>
            </a:r>
            <a:r>
              <a:rPr lang="en-US" dirty="0" err="1"/>
              <a:t>WithOne</a:t>
            </a:r>
            <a:r>
              <a:rPr lang="en-US" dirty="0"/>
              <a:t> or </a:t>
            </a:r>
            <a:r>
              <a:rPr lang="en-US" dirty="0" err="1"/>
              <a:t>WithMany</a:t>
            </a:r>
            <a:r>
              <a:rPr lang="en-US" dirty="0"/>
              <a:t>, and vice versa and often these need to explicitly state the </a:t>
            </a:r>
            <a:r>
              <a:rPr lang="en-US" dirty="0" err="1"/>
              <a:t>ForeignKey</a:t>
            </a:r>
            <a:r>
              <a:rPr lang="en-US" dirty="0"/>
              <a:t> in order to cement the relationship (since we’re overriding the default)</a:t>
            </a:r>
          </a:p>
        </p:txBody>
      </p:sp>
      <p:sp>
        <p:nvSpPr>
          <p:cNvPr id="4" name="Slide Number Placeholder 3"/>
          <p:cNvSpPr>
            <a:spLocks noGrp="1"/>
          </p:cNvSpPr>
          <p:nvPr>
            <p:ph type="sldNum" sz="quarter" idx="10"/>
          </p:nvPr>
        </p:nvSpPr>
        <p:spPr/>
        <p:txBody>
          <a:bodyPr/>
          <a:lstStyle/>
          <a:p>
            <a:fld id="{1489DB6A-E92B-415B-AFB4-9C72D4A9006D}" type="slidenum">
              <a:rPr lang="en-US" smtClean="0"/>
              <a:pPr/>
              <a:t>61</a:t>
            </a:fld>
            <a:endParaRPr lang="en-US" dirty="0"/>
          </a:p>
        </p:txBody>
      </p:sp>
    </p:spTree>
    <p:extLst>
      <p:ext uri="{BB962C8B-B14F-4D97-AF65-F5344CB8AC3E}">
        <p14:creationId xmlns:p14="http://schemas.microsoft.com/office/powerpoint/2010/main" val="3747012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62</a:t>
            </a:fld>
            <a:endParaRPr lang="en-US" dirty="0"/>
          </a:p>
        </p:txBody>
      </p:sp>
    </p:spTree>
    <p:extLst>
      <p:ext uri="{BB962C8B-B14F-4D97-AF65-F5344CB8AC3E}">
        <p14:creationId xmlns:p14="http://schemas.microsoft.com/office/powerpoint/2010/main" val="4277028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Helpful in situations like soft delete (</a:t>
            </a:r>
            <a:r>
              <a:rPr lang="en-US" dirty="0" err="1"/>
              <a:t>IsDeleted</a:t>
            </a:r>
            <a:r>
              <a:rPr lang="en-US" dirty="0"/>
              <a:t>), or multitenancy (</a:t>
            </a:r>
            <a:r>
              <a:rPr lang="en-US" dirty="0" err="1"/>
              <a:t>TenantId</a:t>
            </a:r>
            <a:r>
              <a:rPr lang="en-US" dirty="0"/>
              <a:t>)</a:t>
            </a:r>
          </a:p>
        </p:txBody>
      </p:sp>
      <p:sp>
        <p:nvSpPr>
          <p:cNvPr id="4" name="Slide Number Placeholder 3"/>
          <p:cNvSpPr>
            <a:spLocks noGrp="1"/>
          </p:cNvSpPr>
          <p:nvPr>
            <p:ph type="sldNum" sz="quarter" idx="10"/>
          </p:nvPr>
        </p:nvSpPr>
        <p:spPr/>
        <p:txBody>
          <a:bodyPr/>
          <a:lstStyle/>
          <a:p>
            <a:fld id="{1489DB6A-E92B-415B-AFB4-9C72D4A9006D}" type="slidenum">
              <a:rPr lang="en-US" smtClean="0"/>
              <a:pPr/>
              <a:t>63</a:t>
            </a:fld>
            <a:endParaRPr lang="en-US" dirty="0"/>
          </a:p>
        </p:txBody>
      </p:sp>
    </p:spTree>
    <p:extLst>
      <p:ext uri="{BB962C8B-B14F-4D97-AF65-F5344CB8AC3E}">
        <p14:creationId xmlns:p14="http://schemas.microsoft.com/office/powerpoint/2010/main" val="1848073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64</a:t>
            </a:fld>
            <a:endParaRPr lang="en-US" dirty="0"/>
          </a:p>
        </p:txBody>
      </p:sp>
      <p:sp>
        <p:nvSpPr>
          <p:cNvPr id="7" name="Notes Placeholder 6"/>
          <p:cNvSpPr>
            <a:spLocks noGrp="1"/>
          </p:cNvSpPr>
          <p:nvPr>
            <p:ph type="body" idx="1"/>
          </p:nvPr>
        </p:nvSpPr>
        <p:spPr/>
        <p:txBody>
          <a:bodyPr/>
          <a:lstStyle/>
          <a:p>
            <a:pPr marL="0" indent="0">
              <a:buNone/>
            </a:pPr>
            <a:r>
              <a:rPr lang="en-US" dirty="0"/>
              <a:t>This will be covered in the labs</a:t>
            </a:r>
          </a:p>
          <a:p>
            <a:pPr marL="0" indent="0">
              <a:buNone/>
            </a:pPr>
            <a:r>
              <a:rPr lang="en-US" dirty="0"/>
              <a:t>A model can be created with a .NET class. Private key, foreign key, and navigation properties are defined in the class.</a:t>
            </a:r>
            <a:endParaRPr lang="en-IN" dirty="0"/>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695750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1050" dirty="0">
                <a:solidFill>
                  <a:srgbClr val="000000"/>
                </a:solidFill>
                <a:latin typeface="Segoe UI"/>
              </a:rPr>
              <a:t>For example, </a:t>
            </a:r>
            <a:r>
              <a:rPr lang="en-US" sz="1050" i="1" dirty="0" err="1">
                <a:solidFill>
                  <a:srgbClr val="000000"/>
                </a:solidFill>
                <a:latin typeface="Segoe UI"/>
              </a:rPr>
              <a:t>StudentController</a:t>
            </a:r>
            <a:r>
              <a:rPr lang="en-US" sz="1050" dirty="0">
                <a:solidFill>
                  <a:srgbClr val="000000"/>
                </a:solidFill>
                <a:latin typeface="Segoe UI"/>
              </a:rPr>
              <a:t> and 5 views (</a:t>
            </a:r>
            <a:r>
              <a:rPr lang="en-US" sz="1050" i="1" dirty="0">
                <a:solidFill>
                  <a:srgbClr val="000000"/>
                </a:solidFill>
                <a:latin typeface="Segoe UI"/>
              </a:rPr>
              <a:t>Views </a:t>
            </a:r>
            <a:r>
              <a:rPr lang="en-US" sz="1050" i="1" dirty="0">
                <a:solidFill>
                  <a:srgbClr val="000000"/>
                </a:solidFill>
                <a:latin typeface="Segoe UI"/>
                <a:sym typeface="Wingdings" pitchFamily="2" charset="2"/>
              </a:rPr>
              <a:t> Student directory</a:t>
            </a:r>
            <a:r>
              <a:rPr lang="en-US" sz="1050" dirty="0">
                <a:solidFill>
                  <a:srgbClr val="000000"/>
                </a:solidFill>
                <a:latin typeface="Segoe UI"/>
              </a:rPr>
              <a:t>) </a:t>
            </a:r>
            <a:br>
              <a:rPr lang="en-US" sz="1050" dirty="0">
                <a:solidFill>
                  <a:srgbClr val="000000"/>
                </a:solidFill>
                <a:latin typeface="Segoe UI"/>
              </a:rPr>
            </a:br>
            <a:r>
              <a:rPr lang="en-US" sz="1050" dirty="0">
                <a:solidFill>
                  <a:srgbClr val="000000"/>
                </a:solidFill>
                <a:latin typeface="Segoe UI"/>
              </a:rPr>
              <a:t>are automatically generated through scaffolding.</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2322B8E-095E-476D-BF4D-B0BFCE3A8C7F}" type="slidenum">
              <a:rPr lang="en-US" smtClean="0"/>
              <a:t>65</a:t>
            </a:fld>
            <a:endParaRPr lang="en-US" dirty="0"/>
          </a:p>
        </p:txBody>
      </p:sp>
    </p:spTree>
    <p:extLst>
      <p:ext uri="{BB962C8B-B14F-4D97-AF65-F5344CB8AC3E}">
        <p14:creationId xmlns:p14="http://schemas.microsoft.com/office/powerpoint/2010/main" val="88393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66</a:t>
            </a:fld>
            <a:endParaRPr lang="en-US" dirty="0"/>
          </a:p>
        </p:txBody>
      </p:sp>
    </p:spTree>
    <p:extLst>
      <p:ext uri="{BB962C8B-B14F-4D97-AF65-F5344CB8AC3E}">
        <p14:creationId xmlns:p14="http://schemas.microsoft.com/office/powerpoint/2010/main" val="3588867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89DB6A-E92B-415B-AFB4-9C72D4A9006D}" type="slidenum">
              <a:rPr lang="en-US" smtClean="0"/>
              <a:t>67</a:t>
            </a:fld>
            <a:endParaRPr lang="en-US" dirty="0"/>
          </a:p>
        </p:txBody>
      </p:sp>
    </p:spTree>
    <p:extLst>
      <p:ext uri="{BB962C8B-B14F-4D97-AF65-F5344CB8AC3E}">
        <p14:creationId xmlns:p14="http://schemas.microsoft.com/office/powerpoint/2010/main" val="246657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b="1" dirty="0"/>
              <a:t>Open Module.sln and navigate to “Demo 4 – Scaffolding/ContosoUniversity.Demo4”</a:t>
            </a:r>
          </a:p>
          <a:p>
            <a:pPr marL="0" indent="0">
              <a:buNone/>
            </a:pPr>
            <a:endParaRPr lang="en-US" b="1" dirty="0"/>
          </a:p>
          <a:p>
            <a:pPr marL="0" indent="0">
              <a:buNone/>
            </a:pPr>
            <a:r>
              <a:rPr lang="en-US" b="1" dirty="0"/>
              <a:t>Follow the DemoScript.txt in that project</a:t>
            </a:r>
            <a:endParaRPr lang="en-IN" dirty="0"/>
          </a:p>
          <a:p>
            <a:pPr marL="0" lvl="0" indent="0">
              <a:buFont typeface="Arial" pitchFamily="34" charset="0"/>
              <a:buNone/>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68</a:t>
            </a:fld>
            <a:endParaRPr lang="en-US" dirty="0"/>
          </a:p>
        </p:txBody>
      </p:sp>
    </p:spTree>
    <p:extLst>
      <p:ext uri="{BB962C8B-B14F-4D97-AF65-F5344CB8AC3E}">
        <p14:creationId xmlns:p14="http://schemas.microsoft.com/office/powerpoint/2010/main" val="1339927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69</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8370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t>User interacts with user interface with a mouse.</a:t>
            </a:r>
          </a:p>
          <a:p>
            <a:pPr marL="228600" lvl="0" indent="-228600">
              <a:buFont typeface="+mj-lt"/>
              <a:buAutoNum type="arabicPeriod"/>
            </a:pPr>
            <a:r>
              <a:rPr lang="en-US" dirty="0"/>
              <a:t>The incoming request is directed to controller.</a:t>
            </a:r>
          </a:p>
          <a:p>
            <a:pPr marL="228600" lvl="0" indent="-228600">
              <a:buFont typeface="+mj-lt"/>
              <a:buAutoNum type="arabicPeriod"/>
            </a:pPr>
            <a:r>
              <a:rPr lang="en-US" i="1" dirty="0"/>
              <a:t>Controller</a:t>
            </a:r>
            <a:r>
              <a:rPr lang="en-US" dirty="0"/>
              <a:t> processes the request and accesses/forms a data model.</a:t>
            </a:r>
          </a:p>
          <a:p>
            <a:pPr marL="228600" lvl="0" indent="-228600">
              <a:buFont typeface="+mj-lt"/>
              <a:buAutoNum type="arabicPeriod"/>
            </a:pPr>
            <a:r>
              <a:rPr lang="en-US" dirty="0"/>
              <a:t>Model is passed to View by the </a:t>
            </a:r>
            <a:r>
              <a:rPr lang="en-US" i="1" dirty="0"/>
              <a:t>Controller.</a:t>
            </a:r>
            <a:endParaRPr lang="en-US" dirty="0"/>
          </a:p>
          <a:p>
            <a:pPr marL="228600" lvl="0" indent="-228600">
              <a:buFont typeface="+mj-lt"/>
              <a:buAutoNum type="arabicPeriod"/>
            </a:pPr>
            <a:r>
              <a:rPr lang="en-US" dirty="0"/>
              <a:t>View transforms Model into appropriate output format</a:t>
            </a:r>
          </a:p>
          <a:p>
            <a:pPr marL="228600" lvl="0" indent="-228600">
              <a:buFont typeface="+mj-lt"/>
              <a:buAutoNum type="arabicPeriod"/>
            </a:pPr>
            <a:r>
              <a:rPr lang="en-US" dirty="0"/>
              <a:t>GUI rendered; </a:t>
            </a:r>
            <a:r>
              <a:rPr lang="en-US" i="1" dirty="0"/>
              <a:t>Controller</a:t>
            </a:r>
            <a:r>
              <a:rPr lang="en-US" dirty="0"/>
              <a:t> sends HTTP response to browser.</a:t>
            </a:r>
          </a:p>
          <a:p>
            <a:pPr marL="228600" lvl="0" indent="-228600">
              <a:buFont typeface="+mj-lt"/>
              <a:buAutoNum type="arabicPeriod"/>
            </a:pPr>
            <a:r>
              <a:rPr lang="en-US" dirty="0"/>
              <a:t>GUI waits for further user interaction.</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7</a:t>
            </a:fld>
            <a:endParaRPr lang="en-US" dirty="0"/>
          </a:p>
        </p:txBody>
      </p:sp>
    </p:spTree>
    <p:extLst>
      <p:ext uri="{BB962C8B-B14F-4D97-AF65-F5344CB8AC3E}">
        <p14:creationId xmlns:p14="http://schemas.microsoft.com/office/powerpoint/2010/main" val="8016511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RequestForm</a:t>
            </a:r>
            <a:r>
              <a:rPr lang="en-US" dirty="0"/>
              <a:t>: Values provided from a submitted HTML form.</a:t>
            </a:r>
            <a:endParaRPr lang="en-IN" dirty="0"/>
          </a:p>
          <a:p>
            <a:pPr lvl="0"/>
            <a:r>
              <a:rPr lang="en-US" b="1" dirty="0"/>
              <a:t>RouteDataValues</a:t>
            </a:r>
            <a:r>
              <a:rPr lang="en-US" dirty="0"/>
              <a:t>: Values obtained from application routes.</a:t>
            </a:r>
            <a:endParaRPr lang="en-IN" dirty="0"/>
          </a:p>
          <a:p>
            <a:pPr lvl="0"/>
            <a:r>
              <a:rPr lang="en-US" b="1" dirty="0"/>
              <a:t>RequestQueryString</a:t>
            </a:r>
            <a:r>
              <a:rPr lang="en-US" dirty="0"/>
              <a:t>: Data from query string portion of the request URL.</a:t>
            </a:r>
            <a:endParaRPr lang="en-IN" dirty="0"/>
          </a:p>
          <a:p>
            <a:pPr lvl="0"/>
            <a:r>
              <a:rPr lang="en-US" b="1" dirty="0"/>
              <a:t>RequestFiles</a:t>
            </a:r>
            <a:r>
              <a:rPr lang="en-US" dirty="0"/>
              <a:t>: Files uploaded in the request.</a:t>
            </a:r>
            <a:endParaRPr lang="en-IN" dirty="0"/>
          </a:p>
          <a:p>
            <a:pPr marL="0" indent="0">
              <a:buNone/>
            </a:pPr>
            <a:r>
              <a:rPr lang="en-US" dirty="0"/>
              <a:t> </a:t>
            </a:r>
            <a:endParaRPr lang="en-IN" dirty="0"/>
          </a:p>
          <a:p>
            <a:pPr marL="0" indent="0">
              <a:buNone/>
            </a:pPr>
            <a:r>
              <a:rPr lang="en-US" dirty="0"/>
              <a:t>MVC supports multiple model binders and each binder can bind one or more model types. </a:t>
            </a:r>
            <a:r>
              <a:rPr lang="en-US" b="1" dirty="0"/>
              <a:t>DefaultModelBinder </a:t>
            </a:r>
            <a:r>
              <a:rPr lang="en-US" dirty="0"/>
              <a:t>is used by the action invoker when it cannot find a custom binder for the given type. It searches five locations (JSON) by the name of the parameter and the name of the request data item it must match. The binder tries to convert the string value from the request into the parameter type using the - </a:t>
            </a:r>
            <a:r>
              <a:rPr lang="en-US" b="1" dirty="0"/>
              <a:t>DefaultModelBinder </a:t>
            </a:r>
            <a:r>
              <a:rPr lang="en-US" dirty="0"/>
              <a:t>uses different culture settings to perform type conversions.</a:t>
            </a:r>
            <a:r>
              <a:rPr lang="en-IN" dirty="0"/>
              <a:t> </a:t>
            </a:r>
            <a:r>
              <a:rPr lang="en-US" dirty="0"/>
              <a:t>When the action invoker needs to call an action method, it looks at the parameters that the method defines and finds the responsible binder for each parameter type. A model binder is responsible for generating suitable action method parameter values. </a:t>
            </a:r>
            <a:endParaRPr lang="en-IN" dirty="0"/>
          </a:p>
        </p:txBody>
      </p:sp>
      <p:sp>
        <p:nvSpPr>
          <p:cNvPr id="4" name="Slide Number Placeholder 3"/>
          <p:cNvSpPr>
            <a:spLocks noGrp="1"/>
          </p:cNvSpPr>
          <p:nvPr>
            <p:ph type="sldNum" sz="quarter" idx="10"/>
          </p:nvPr>
        </p:nvSpPr>
        <p:spPr/>
        <p:txBody>
          <a:bodyPr/>
          <a:lstStyle/>
          <a:p>
            <a:fld id="{537ED7AC-D90E-44FA-813E-55CE8F1A06C9}" type="slidenum">
              <a:rPr lang="en-US" smtClean="0"/>
              <a:pPr/>
              <a:t>70</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73666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EF6 introduced support for asynchronous query and save using the </a:t>
            </a:r>
            <a:r>
              <a:rPr lang="en-US" dirty="0">
                <a:hlinkClick r:id="rId3"/>
              </a:rPr>
              <a:t>async and await keywords</a:t>
            </a:r>
            <a:r>
              <a:rPr lang="en-US" dirty="0"/>
              <a:t> that were introduced in .NET 4.5. While not all applications may benefit from asynchrony, it can be used to improve client responsiveness and server scalability when handling long-running, network or IO-bound tasks.</a:t>
            </a:r>
          </a:p>
          <a:p>
            <a:pPr marL="0" indent="0">
              <a:buNone/>
            </a:pPr>
            <a:endParaRPr lang="en-US" dirty="0"/>
          </a:p>
          <a:p>
            <a:pPr marL="0" indent="0">
              <a:buNone/>
            </a:pPr>
            <a:r>
              <a:rPr lang="en-US" dirty="0">
                <a:hlinkClick r:id="rId4"/>
              </a:rPr>
              <a:t>https://docs.microsoft.com/en-us/ef/ef6/fundamentals/async</a:t>
            </a: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71</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8198951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Controllers should read like self documented code, e.g., very few lines, with descriptive function calls.  Too many lines of code or logic in a Controller should indicate we can refactor logic into services that can be injected or added to the Model aspect of our application.</a:t>
            </a:r>
          </a:p>
          <a:p>
            <a:pPr marL="0" indent="0">
              <a:buNone/>
            </a:pPr>
            <a:endParaRPr lang="en-US" dirty="0"/>
          </a:p>
          <a:p>
            <a:pPr marL="0" indent="0">
              <a:buNone/>
            </a:pPr>
            <a:r>
              <a:rPr lang="en-US" dirty="0"/>
              <a:t>Looping References can happen when you attempt to serialize Entities that have navigation properties (e.g., if you query for a Student and Include Enrollments, each of those Enrollments contains a reference back to the student.  If you don’t tell the </a:t>
            </a:r>
            <a:r>
              <a:rPr lang="en-US" dirty="0" err="1"/>
              <a:t>serializer</a:t>
            </a:r>
            <a:r>
              <a:rPr lang="en-US" dirty="0"/>
              <a:t> how to handle that, it will most likely throw an error).  DTOs or </a:t>
            </a:r>
            <a:r>
              <a:rPr lang="en-US" dirty="0" err="1"/>
              <a:t>ViewModels</a:t>
            </a:r>
            <a:r>
              <a:rPr lang="en-US" dirty="0"/>
              <a:t> are great way to avoid this situation and create carefully tailored types for various actions, e.g., </a:t>
            </a:r>
            <a:r>
              <a:rPr lang="en-US" dirty="0" err="1"/>
              <a:t>CreateDTO</a:t>
            </a:r>
            <a:r>
              <a:rPr lang="en-US" dirty="0"/>
              <a:t>, </a:t>
            </a:r>
            <a:r>
              <a:rPr lang="en-US" dirty="0" err="1"/>
              <a:t>EditDTO</a:t>
            </a:r>
            <a:r>
              <a:rPr lang="en-US" dirty="0"/>
              <a:t>, </a:t>
            </a:r>
            <a:r>
              <a:rPr lang="en-US" dirty="0" err="1"/>
              <a:t>DetailDTO</a:t>
            </a:r>
            <a:r>
              <a:rPr lang="en-US" dirty="0"/>
              <a:t>, etc.  Note that you will need to write some mapping code or use a tool like </a:t>
            </a:r>
            <a:r>
              <a:rPr lang="en-US" dirty="0" err="1"/>
              <a:t>AutoMapper</a:t>
            </a:r>
            <a:r>
              <a:rPr lang="en-US" dirty="0"/>
              <a:t> or </a:t>
            </a:r>
            <a:r>
              <a:rPr lang="en-US" dirty="0" err="1"/>
              <a:t>ValueInjector</a:t>
            </a:r>
            <a:r>
              <a:rPr lang="en-US" dirty="0"/>
              <a:t>.</a:t>
            </a:r>
          </a:p>
          <a:p>
            <a:pPr marL="0" indent="0">
              <a:buNone/>
            </a:pPr>
            <a:endParaRPr lang="en-US" dirty="0"/>
          </a:p>
          <a:p>
            <a:pPr marL="0" indent="0">
              <a:buNone/>
            </a:pPr>
            <a:r>
              <a:rPr lang="en-US" dirty="0"/>
              <a:t>N+1 queries: A bad LINQ query will be translated into a bad T-SQL query.  Pay careful attention to how you write your queries and avoid over querying your data to prevent N+1 data retrieval.</a:t>
            </a:r>
            <a:endParaRPr lang="en-IN" dirty="0"/>
          </a:p>
          <a:p>
            <a:pPr marL="0" indent="0">
              <a:buNone/>
            </a:pPr>
            <a:r>
              <a:rPr lang="en-US" dirty="0"/>
              <a:t> </a:t>
            </a:r>
            <a:endParaRPr lang="en-IN" dirty="0"/>
          </a:p>
          <a:p>
            <a:pPr marL="0" indent="0">
              <a:buNone/>
            </a:pPr>
            <a:endParaRPr lang="en-US" dirty="0"/>
          </a:p>
        </p:txBody>
      </p:sp>
      <p:sp>
        <p:nvSpPr>
          <p:cNvPr id="5" name="Slide Number Placeholder 4"/>
          <p:cNvSpPr>
            <a:spLocks noGrp="1"/>
          </p:cNvSpPr>
          <p:nvPr>
            <p:ph type="sldNum" sz="quarter" idx="11"/>
          </p:nvPr>
        </p:nvSpPr>
        <p:spPr/>
        <p:txBody>
          <a:bodyPr/>
          <a:lstStyle/>
          <a:p>
            <a:fld id="{89920E16-7E2D-4061-8759-5F8497A7A433}" type="slidenum">
              <a:rPr lang="en-US" smtClean="0"/>
              <a:pPr/>
              <a:t>72</a:t>
            </a:fld>
            <a:endParaRPr lang="en-US" dirty="0"/>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382777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b="1" dirty="0"/>
              <a:t>Open Module.sln and navigate to “Demo 5 – </a:t>
            </a:r>
            <a:r>
              <a:rPr lang="en-US" b="1" dirty="0" err="1"/>
              <a:t>ModelBinding</a:t>
            </a:r>
            <a:r>
              <a:rPr lang="en-US" b="1" dirty="0"/>
              <a:t>/ContosoUniversity.Demo5”</a:t>
            </a:r>
          </a:p>
          <a:p>
            <a:pPr marL="0" indent="0">
              <a:buNone/>
            </a:pPr>
            <a:endParaRPr lang="en-US" b="1" dirty="0"/>
          </a:p>
          <a:p>
            <a:pPr marL="0" indent="0">
              <a:buNone/>
            </a:pPr>
            <a:r>
              <a:rPr lang="en-US" b="1" dirty="0"/>
              <a:t>Follow the DemoScript.txt in that project</a:t>
            </a:r>
            <a:endParaRPr lang="en-IN" dirty="0"/>
          </a:p>
          <a:p>
            <a:pPr marL="0" lvl="0" indent="0">
              <a:buFont typeface="Arial" pitchFamily="34" charset="0"/>
              <a:buNone/>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73</a:t>
            </a:fld>
            <a:endParaRPr lang="en-US" dirty="0"/>
          </a:p>
        </p:txBody>
      </p:sp>
    </p:spTree>
    <p:extLst>
      <p:ext uri="{BB962C8B-B14F-4D97-AF65-F5344CB8AC3E}">
        <p14:creationId xmlns:p14="http://schemas.microsoft.com/office/powerpoint/2010/main" val="1236868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74</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75610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en-US" sz="900" baseline="0" dirty="0" err="1"/>
              <a:t>EntityFramework.Commands</a:t>
            </a:r>
            <a:r>
              <a:rPr lang="en-US" sz="900" baseline="0" dirty="0"/>
              <a:t> contains everything related to migrations.</a:t>
            </a:r>
          </a:p>
          <a:p>
            <a:pPr marL="0" indent="0">
              <a:buFontTx/>
              <a:buNone/>
            </a:pPr>
            <a:endParaRPr lang="en-US" sz="900" baseline="0" dirty="0"/>
          </a:p>
          <a:p>
            <a:pPr marL="0" indent="0">
              <a:buFontTx/>
              <a:buNone/>
            </a:pPr>
            <a:r>
              <a:rPr lang="en-US" sz="900" baseline="0" dirty="0"/>
              <a:t>Used to be part of </a:t>
            </a:r>
            <a:r>
              <a:rPr lang="en-US" sz="900" baseline="0" dirty="0" err="1"/>
              <a:t>EntityFramework</a:t>
            </a:r>
            <a:r>
              <a:rPr lang="en-US" sz="900" baseline="0" dirty="0"/>
              <a:t> assembly in EF6.</a:t>
            </a:r>
          </a:p>
          <a:p>
            <a:pPr marL="0" indent="0">
              <a:buFontTx/>
              <a:buNone/>
            </a:pPr>
            <a:endParaRPr lang="en-US" sz="900" baseline="0" dirty="0"/>
          </a:p>
          <a:p>
            <a:pPr marL="0" indent="0">
              <a:buFontTx/>
              <a:buNone/>
            </a:pPr>
            <a:r>
              <a:rPr lang="en-US" sz="900" baseline="0" dirty="0"/>
              <a:t>No need to deploy </a:t>
            </a:r>
            <a:r>
              <a:rPr lang="en-US" sz="900" baseline="0" dirty="0" err="1"/>
              <a:t>EntityFramework.Commands</a:t>
            </a:r>
            <a:r>
              <a:rPr lang="en-US" sz="900" baseline="0" dirty="0"/>
              <a:t> into production.</a:t>
            </a:r>
          </a:p>
          <a:p>
            <a:pPr marL="0" indent="0">
              <a:buFontTx/>
              <a:buNone/>
            </a:pPr>
            <a:endParaRPr lang="en-US" sz="900" baseline="0" dirty="0"/>
          </a:p>
          <a:p>
            <a:pPr marL="0" indent="0">
              <a:buFontTx/>
              <a:buNone/>
            </a:pPr>
            <a:r>
              <a:rPr lang="en-US" sz="900" baseline="0" dirty="0"/>
              <a:t>Migration code is generated (</a:t>
            </a:r>
            <a:r>
              <a:rPr lang="en-US" sz="900" baseline="0" dirty="0" err="1"/>
              <a:t>scaffolded</a:t>
            </a:r>
            <a:r>
              <a:rPr lang="en-US" sz="900" baseline="0" dirty="0"/>
              <a:t>) from your domain model metadata discovery.</a:t>
            </a:r>
          </a:p>
          <a:p>
            <a:pPr marL="0" indent="0">
              <a:buFontTx/>
              <a:buNone/>
            </a:pPr>
            <a:endParaRPr lang="en-US" sz="900" baseline="0" dirty="0"/>
          </a:p>
          <a:p>
            <a:pPr marL="0" indent="0">
              <a:buFontTx/>
              <a:buNone/>
            </a:pPr>
            <a:r>
              <a:rPr lang="en-US" sz="900" baseline="0" dirty="0"/>
              <a:t>You can write your own migration that will i.e. create table which will not map to your domain model.</a:t>
            </a:r>
            <a:endParaRPr lang="bs-Latn-BA" sz="900" baseline="0" dirty="0"/>
          </a:p>
          <a:p>
            <a:pPr marL="0" indent="0">
              <a:buFontTx/>
              <a:buNone/>
            </a:pPr>
            <a:endParaRPr lang="bs-Latn-BA" sz="900" baseline="0" dirty="0"/>
          </a:p>
          <a:p>
            <a:pPr marL="0" indent="0">
              <a:buFontTx/>
              <a:buNone/>
            </a:pPr>
            <a:r>
              <a:rPr lang="bs-Latn-BA" sz="900" baseline="0" dirty="0"/>
              <a:t>Examples of custom migrations:</a:t>
            </a:r>
          </a:p>
          <a:p>
            <a:pPr marL="171450" indent="-171450">
              <a:buFontTx/>
              <a:buChar char="-"/>
            </a:pPr>
            <a:r>
              <a:rPr lang="bs-Latn-BA" sz="900" baseline="0" dirty="0"/>
              <a:t>Synonyms</a:t>
            </a:r>
          </a:p>
          <a:p>
            <a:pPr marL="171450" indent="-171450">
              <a:buFontTx/>
              <a:buChar char="-"/>
            </a:pPr>
            <a:r>
              <a:rPr lang="bs-Latn-BA" sz="900" baseline="0" dirty="0"/>
              <a:t>Creating users and roles for packed products</a:t>
            </a:r>
          </a:p>
          <a:p>
            <a:pPr marL="171450" indent="-171450">
              <a:buFontTx/>
              <a:buChar char="-"/>
            </a:pPr>
            <a:endParaRPr lang="bs-Latn-BA" sz="900" baseline="0" dirty="0"/>
          </a:p>
          <a:p>
            <a:pPr marL="0" indent="0">
              <a:buFontTx/>
              <a:buNone/>
            </a:pPr>
            <a:r>
              <a:rPr lang="bs-Latn-BA" sz="900" baseline="0" dirty="0"/>
              <a:t>Snapshot is updated whenever new migration is added to the project.</a:t>
            </a:r>
          </a:p>
          <a:p>
            <a:pPr marL="0" indent="0">
              <a:buFontTx/>
              <a:buNone/>
            </a:pPr>
            <a:endParaRPr lang="bs-Latn-BA" sz="900" baseline="0" dirty="0"/>
          </a:p>
          <a:p>
            <a:pPr marL="0" indent="0">
              <a:buFontTx/>
              <a:buNone/>
            </a:pPr>
            <a:r>
              <a:rPr lang="bs-Latn-BA" sz="900" baseline="0" dirty="0"/>
              <a:t>In EF</a:t>
            </a:r>
            <a:r>
              <a:rPr lang="en-US" sz="900" baseline="0" dirty="0"/>
              <a:t> Core</a:t>
            </a:r>
            <a:r>
              <a:rPr lang="bs-Latn-BA" sz="900" baseline="0" dirty="0"/>
              <a:t>, there is single Snapshop file for all migrations vs EF6 where each migration had its own. This helps out scenarios where two teams are making migrations – single Snapshot will display conflicts when doing push/pull.</a:t>
            </a:r>
          </a:p>
          <a:p>
            <a:pPr marL="0" indent="0">
              <a:buFontTx/>
              <a:buNone/>
            </a:pPr>
            <a:endParaRPr lang="bs-Latn-BA" sz="900" baseline="0" dirty="0"/>
          </a:p>
          <a:p>
            <a:pPr marL="0" indent="0">
              <a:buFontTx/>
              <a:buNone/>
            </a:pPr>
            <a:r>
              <a:rPr lang="bs-Latn-BA" sz="900" baseline="0" dirty="0"/>
              <a:t>Script-Migration command allows you to see T-SQL statements that will be sent to SQL server during Update-Database command execution.</a:t>
            </a:r>
          </a:p>
          <a:p>
            <a:pPr marL="0" indent="0">
              <a:buFontTx/>
              <a:buNone/>
            </a:pPr>
            <a:endParaRPr lang="bs-Latn-BA" sz="900" baseline="0" dirty="0"/>
          </a:p>
          <a:p>
            <a:pPr marL="0" indent="0">
              <a:buFontTx/>
              <a:buNone/>
            </a:pPr>
            <a:r>
              <a:rPr lang="bs-Latn-BA" sz="900" baseline="0" dirty="0"/>
              <a:t>Script-Migration –Idempotent will generate T-SQL statements that will check whether migration has been previously applied before making changes to the database.</a:t>
            </a:r>
          </a:p>
          <a:p>
            <a:pPr marL="0" indent="0">
              <a:buFontTx/>
              <a:buNone/>
            </a:pPr>
            <a:endParaRPr lang="bs-Latn-BA" sz="900" baseline="0" dirty="0"/>
          </a:p>
          <a:p>
            <a:pPr marL="0" indent="0">
              <a:buFontTx/>
              <a:buNone/>
            </a:pPr>
            <a:r>
              <a:rPr lang="bs-Latn-BA" sz="900" baseline="0" dirty="0"/>
              <a:t>context.Database.Migrate() will execute migrations at runtime.</a:t>
            </a:r>
            <a:r>
              <a:rPr lang="en-US" sz="900" baseline="0" dirty="0"/>
              <a:t> Useful for SQLite on phone devices scenario.</a:t>
            </a:r>
          </a:p>
          <a:p>
            <a:pPr marL="0" indent="0">
              <a:buFontTx/>
              <a:buNone/>
            </a:pPr>
            <a:endParaRPr lang="en-US" sz="900" baseline="0" dirty="0"/>
          </a:p>
          <a:p>
            <a:pPr marL="0" indent="0">
              <a:buFontTx/>
              <a:buNone/>
            </a:pPr>
            <a:r>
              <a:rPr lang="en-US" sz="900" baseline="0" dirty="0"/>
              <a:t>Migrations can be moved to different folder within the project. EF Core will figure it out and place new migrations to same folder.</a:t>
            </a:r>
          </a:p>
          <a:p>
            <a:pPr marL="0" indent="0">
              <a:buFontTx/>
              <a:buNone/>
            </a:pPr>
            <a:endParaRPr lang="en-US" sz="900" baseline="0" dirty="0"/>
          </a:p>
        </p:txBody>
      </p:sp>
      <p:sp>
        <p:nvSpPr>
          <p:cNvPr id="4" name="Slide Number Placeholder 3"/>
          <p:cNvSpPr>
            <a:spLocks noGrp="1"/>
          </p:cNvSpPr>
          <p:nvPr>
            <p:ph type="sldNum" sz="quarter" idx="10"/>
          </p:nvPr>
        </p:nvSpPr>
        <p:spPr/>
        <p:txBody>
          <a:bodyPr/>
          <a:lstStyle/>
          <a:p>
            <a:fld id="{A4F5ADB9-5DA5-48DB-B11E-334BD78FB999}" type="slidenum">
              <a:rPr lang="en-US" smtClean="0"/>
              <a:t>75</a:t>
            </a:fld>
            <a:endParaRPr lang="en-US"/>
          </a:p>
        </p:txBody>
      </p:sp>
    </p:spTree>
    <p:extLst>
      <p:ext uri="{BB962C8B-B14F-4D97-AF65-F5344CB8AC3E}">
        <p14:creationId xmlns:p14="http://schemas.microsoft.com/office/powerpoint/2010/main" val="1162445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New core allows new features to be implemented that were not previously possible.</a:t>
            </a:r>
          </a:p>
          <a:p>
            <a:pPr marL="0" indent="0">
              <a:buFontTx/>
              <a:buNone/>
            </a:pPr>
            <a:endParaRPr lang="bs-Latn-BA" sz="900" baseline="0" dirty="0"/>
          </a:p>
          <a:p>
            <a:pPr marL="0" indent="0">
              <a:buFontTx/>
              <a:buNone/>
            </a:pPr>
            <a:r>
              <a:rPr lang="bs-Latn-BA" sz="900" baseline="0" dirty="0"/>
              <a:t>Multiple entity updates are not sent as single command.</a:t>
            </a:r>
          </a:p>
        </p:txBody>
      </p:sp>
      <p:sp>
        <p:nvSpPr>
          <p:cNvPr id="4" name="Slide Number Placeholder 3"/>
          <p:cNvSpPr>
            <a:spLocks noGrp="1"/>
          </p:cNvSpPr>
          <p:nvPr>
            <p:ph type="sldNum" sz="quarter" idx="10"/>
          </p:nvPr>
        </p:nvSpPr>
        <p:spPr/>
        <p:txBody>
          <a:bodyPr/>
          <a:lstStyle/>
          <a:p>
            <a:fld id="{A4F5ADB9-5DA5-48DB-B11E-334BD78FB999}" type="slidenum">
              <a:rPr lang="en-US" smtClean="0"/>
              <a:t>76</a:t>
            </a:fld>
            <a:endParaRPr lang="en-US"/>
          </a:p>
        </p:txBody>
      </p:sp>
    </p:spTree>
    <p:extLst>
      <p:ext uri="{BB962C8B-B14F-4D97-AF65-F5344CB8AC3E}">
        <p14:creationId xmlns:p14="http://schemas.microsoft.com/office/powerpoint/2010/main" val="602625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http://ef.readthedocs.org/en/latest/modeling/shadow-properties.html</a:t>
            </a:r>
            <a:endParaRPr lang="en-US" sz="900" baseline="0" dirty="0"/>
          </a:p>
          <a:p>
            <a:pPr marL="0" indent="0">
              <a:buFontTx/>
              <a:buNone/>
            </a:pPr>
            <a:r>
              <a:rPr lang="en-US" sz="900" baseline="0" dirty="0"/>
              <a:t>https://channel9.msdn.com/Blogs/Seth-Juarez/Shadow-Properties-in-Entity-Framework-7</a:t>
            </a:r>
          </a:p>
          <a:p>
            <a:pPr marL="0" indent="0">
              <a:buFontTx/>
              <a:buNone/>
            </a:pPr>
            <a:endParaRPr lang="en-US" sz="900" baseline="0" dirty="0"/>
          </a:p>
          <a:p>
            <a:pPr marL="0" indent="0">
              <a:buFontTx/>
              <a:buNone/>
            </a:pPr>
            <a:r>
              <a:rPr lang="en-US" sz="900" dirty="0"/>
              <a:t>class </a:t>
            </a:r>
            <a:r>
              <a:rPr lang="en-US" sz="900" dirty="0" err="1"/>
              <a:t>MyContext</a:t>
            </a:r>
            <a:r>
              <a:rPr lang="en-US" sz="900" dirty="0"/>
              <a:t> : </a:t>
            </a:r>
            <a:r>
              <a:rPr lang="en-US" sz="900" dirty="0" err="1"/>
              <a:t>DbContext</a:t>
            </a:r>
            <a:r>
              <a:rPr lang="en-US" sz="900" dirty="0"/>
              <a:t> { </a:t>
            </a:r>
          </a:p>
          <a:p>
            <a:pPr marL="0" indent="0">
              <a:buFontTx/>
              <a:buNone/>
            </a:pPr>
            <a:r>
              <a:rPr lang="en-US" sz="900" dirty="0"/>
              <a:t>public </a:t>
            </a:r>
            <a:r>
              <a:rPr lang="en-US" sz="900" dirty="0" err="1"/>
              <a:t>DbSet</a:t>
            </a:r>
            <a:r>
              <a:rPr lang="en-US" sz="900" dirty="0"/>
              <a:t>&lt;Blog&gt; Blogs { get; set; } </a:t>
            </a:r>
          </a:p>
          <a:p>
            <a:pPr marL="0" indent="0">
              <a:buFontTx/>
              <a:buNone/>
            </a:pPr>
            <a:r>
              <a:rPr lang="en-US" sz="900" dirty="0"/>
              <a:t>protected override void </a:t>
            </a:r>
            <a:r>
              <a:rPr lang="en-US" sz="900" dirty="0" err="1"/>
              <a:t>OnModelCreating</a:t>
            </a:r>
            <a:r>
              <a:rPr lang="en-US" sz="900" dirty="0"/>
              <a:t>(</a:t>
            </a:r>
            <a:r>
              <a:rPr lang="en-US" sz="900" dirty="0" err="1"/>
              <a:t>ModelBuilder</a:t>
            </a:r>
            <a:r>
              <a:rPr lang="en-US" sz="900" dirty="0"/>
              <a:t> </a:t>
            </a:r>
            <a:r>
              <a:rPr lang="en-US" sz="900" dirty="0" err="1"/>
              <a:t>modelBuilder</a:t>
            </a:r>
            <a:r>
              <a:rPr lang="en-US" sz="900" dirty="0"/>
              <a:t>) </a:t>
            </a:r>
          </a:p>
          <a:p>
            <a:pPr marL="0" indent="0">
              <a:buFontTx/>
              <a:buNone/>
            </a:pPr>
            <a:r>
              <a:rPr lang="en-US" sz="900" dirty="0"/>
              <a:t>{ </a:t>
            </a:r>
          </a:p>
          <a:p>
            <a:pPr marL="0" indent="0">
              <a:buFontTx/>
              <a:buNone/>
            </a:pPr>
            <a:r>
              <a:rPr lang="en-US" sz="900" dirty="0"/>
              <a:t>  </a:t>
            </a:r>
            <a:r>
              <a:rPr lang="en-US" sz="900" dirty="0" err="1"/>
              <a:t>modelBuilder.Entity</a:t>
            </a:r>
            <a:r>
              <a:rPr lang="en-US" sz="900" dirty="0"/>
              <a:t>&lt;Blog&gt;() .Property&lt;</a:t>
            </a:r>
            <a:r>
              <a:rPr lang="en-US" sz="900" dirty="0" err="1"/>
              <a:t>DateTime</a:t>
            </a:r>
            <a:r>
              <a:rPr lang="en-US" sz="900" dirty="0"/>
              <a:t>&gt;("</a:t>
            </a:r>
            <a:r>
              <a:rPr lang="en-US" sz="900" dirty="0" err="1"/>
              <a:t>LastUpdated</a:t>
            </a:r>
            <a:r>
              <a:rPr lang="en-US" sz="900" dirty="0"/>
              <a:t>"); } </a:t>
            </a:r>
          </a:p>
          <a:p>
            <a:pPr marL="0" indent="0">
              <a:buFontTx/>
              <a:buNone/>
            </a:pPr>
            <a:r>
              <a:rPr lang="en-US" sz="900" dirty="0"/>
              <a:t>} </a:t>
            </a:r>
          </a:p>
          <a:p>
            <a:pPr marL="0" indent="0">
              <a:buFontTx/>
              <a:buNone/>
            </a:pPr>
            <a:endParaRPr lang="en-US" sz="900" dirty="0"/>
          </a:p>
          <a:p>
            <a:pPr marL="0" indent="0">
              <a:buFontTx/>
              <a:buNone/>
            </a:pPr>
            <a:r>
              <a:rPr lang="en-US" sz="900" dirty="0"/>
              <a:t>public class Blog </a:t>
            </a:r>
          </a:p>
          <a:p>
            <a:pPr marL="0" indent="0">
              <a:buFontTx/>
              <a:buNone/>
            </a:pPr>
            <a:r>
              <a:rPr lang="en-US" sz="900" dirty="0"/>
              <a:t>{ </a:t>
            </a:r>
          </a:p>
          <a:p>
            <a:pPr marL="0" indent="0">
              <a:buFontTx/>
              <a:buNone/>
            </a:pPr>
            <a:r>
              <a:rPr lang="en-US" sz="900" dirty="0"/>
              <a:t>public </a:t>
            </a:r>
            <a:r>
              <a:rPr lang="en-US" sz="900" dirty="0" err="1"/>
              <a:t>int</a:t>
            </a:r>
            <a:r>
              <a:rPr lang="en-US" sz="900" dirty="0"/>
              <a:t> </a:t>
            </a:r>
            <a:r>
              <a:rPr lang="en-US" sz="900" dirty="0" err="1"/>
              <a:t>BlogId</a:t>
            </a:r>
            <a:r>
              <a:rPr lang="en-US" sz="900" dirty="0"/>
              <a:t> { get; set; } </a:t>
            </a:r>
          </a:p>
          <a:p>
            <a:pPr marL="0" indent="0">
              <a:buFontTx/>
              <a:buNone/>
            </a:pPr>
            <a:r>
              <a:rPr lang="en-US" sz="900" dirty="0"/>
              <a:t>public string </a:t>
            </a:r>
            <a:r>
              <a:rPr lang="en-US" sz="900" dirty="0" err="1"/>
              <a:t>Url</a:t>
            </a:r>
            <a:r>
              <a:rPr lang="en-US" sz="900" dirty="0"/>
              <a:t> { get; set; } </a:t>
            </a:r>
          </a:p>
          <a:p>
            <a:pPr marL="0" indent="0">
              <a:buFontTx/>
              <a:buNone/>
            </a:pPr>
            <a:r>
              <a:rPr lang="en-US" sz="900" dirty="0"/>
              <a:t>}</a:t>
            </a:r>
            <a:endParaRPr lang="bs-Latn-BA" sz="900" baseline="0" dirty="0"/>
          </a:p>
        </p:txBody>
      </p:sp>
      <p:sp>
        <p:nvSpPr>
          <p:cNvPr id="4" name="Slide Number Placeholder 3"/>
          <p:cNvSpPr>
            <a:spLocks noGrp="1"/>
          </p:cNvSpPr>
          <p:nvPr>
            <p:ph type="sldNum" sz="quarter" idx="10"/>
          </p:nvPr>
        </p:nvSpPr>
        <p:spPr/>
        <p:txBody>
          <a:bodyPr/>
          <a:lstStyle/>
          <a:p>
            <a:fld id="{A4F5ADB9-5DA5-48DB-B11E-334BD78FB999}" type="slidenum">
              <a:rPr lang="en-US" smtClean="0"/>
              <a:t>77</a:t>
            </a:fld>
            <a:endParaRPr lang="en-US"/>
          </a:p>
        </p:txBody>
      </p:sp>
    </p:spTree>
    <p:extLst>
      <p:ext uri="{BB962C8B-B14F-4D97-AF65-F5344CB8AC3E}">
        <p14:creationId xmlns:p14="http://schemas.microsoft.com/office/powerpoint/2010/main" val="2894780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78</a:t>
            </a:fld>
            <a:endParaRPr lang="en-US" dirty="0"/>
          </a:p>
        </p:txBody>
      </p:sp>
    </p:spTree>
    <p:extLst>
      <p:ext uri="{BB962C8B-B14F-4D97-AF65-F5344CB8AC3E}">
        <p14:creationId xmlns:p14="http://schemas.microsoft.com/office/powerpoint/2010/main" val="12331325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https://channel9.msdn.com/Blogs/Seth-Juarez/Alternate-Keys-in-Entity-Framework-7</a:t>
            </a:r>
            <a:endParaRPr lang="en-US" sz="900" baseline="0" dirty="0"/>
          </a:p>
          <a:p>
            <a:pPr marL="0" indent="0">
              <a:buFontTx/>
              <a:buNone/>
            </a:pPr>
            <a:r>
              <a:rPr lang="bs-Latn-BA" sz="900" baseline="0" dirty="0"/>
              <a:t>http://ef.readthedocs.org/en/latest/modeling/alternate-keys.html</a:t>
            </a:r>
            <a:endParaRPr lang="en-US" sz="900" baseline="0" dirty="0"/>
          </a:p>
          <a:p>
            <a:pPr marL="0" indent="0">
              <a:buFontTx/>
              <a:buNone/>
            </a:pPr>
            <a:endParaRPr lang="en-US" sz="900" baseline="0" dirty="0"/>
          </a:p>
          <a:p>
            <a:pPr marL="0" indent="0">
              <a:buFontTx/>
              <a:buNone/>
            </a:pPr>
            <a:r>
              <a:rPr lang="en-US" sz="900" dirty="0"/>
              <a:t>An alternate key serves as a alternate unique identifier for each entity instance in addition to the primary key. When using a relational database this maps to the concept of a unique index/constraint. In EF, alternate keys provide greater functionality than unique </a:t>
            </a:r>
            <a:r>
              <a:rPr lang="en-US" sz="900" i="1" dirty="0">
                <a:hlinkClick r:id="rId3"/>
              </a:rPr>
              <a:t>Indexes</a:t>
            </a:r>
            <a:r>
              <a:rPr lang="en-US" sz="900" dirty="0"/>
              <a:t> because they can be used as the target of a foreign key.</a:t>
            </a:r>
            <a:endParaRPr lang="bs-Latn-BA" sz="900" baseline="0" dirty="0"/>
          </a:p>
        </p:txBody>
      </p:sp>
      <p:sp>
        <p:nvSpPr>
          <p:cNvPr id="4" name="Slide Number Placeholder 3"/>
          <p:cNvSpPr>
            <a:spLocks noGrp="1"/>
          </p:cNvSpPr>
          <p:nvPr>
            <p:ph type="sldNum" sz="quarter" idx="10"/>
          </p:nvPr>
        </p:nvSpPr>
        <p:spPr/>
        <p:txBody>
          <a:bodyPr/>
          <a:lstStyle/>
          <a:p>
            <a:fld id="{A4F5ADB9-5DA5-48DB-B11E-334BD78FB999}" type="slidenum">
              <a:rPr lang="en-US" smtClean="0"/>
              <a:t>79</a:t>
            </a:fld>
            <a:endParaRPr lang="en-US"/>
          </a:p>
        </p:txBody>
      </p:sp>
    </p:spTree>
    <p:extLst>
      <p:ext uri="{BB962C8B-B14F-4D97-AF65-F5344CB8AC3E}">
        <p14:creationId xmlns:p14="http://schemas.microsoft.com/office/powerpoint/2010/main" val="408581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indent="0">
              <a:buNone/>
            </a:pPr>
            <a:r>
              <a:rPr lang="en-US" b="1" dirty="0"/>
              <a:t>MVC Advantages:</a:t>
            </a:r>
            <a:endParaRPr lang="en-US" dirty="0"/>
          </a:p>
          <a:p>
            <a:pPr lvl="0"/>
            <a:r>
              <a:rPr lang="en-US" dirty="0"/>
              <a:t>The ASP.NET MVC framework offers the following advantages:</a:t>
            </a:r>
          </a:p>
          <a:p>
            <a:pPr lvl="1"/>
            <a:r>
              <a:rPr lang="en-US" dirty="0"/>
              <a:t>SoC: The MVC pattern helps you create applications that separate the different aspects of the application (input logic, business logic, and UI logic), while providing a loose coupling between these elements. The pattern specifies where each kind of logic should be located in the application. The UI logic belongs in the view. Input logic belongs in the controller. Business logic belongs in the model. This separation helps you manage complexity when you build an application, because it enables you to focus on one aspect of the implementation at a time. For example, you can focus on the view without depending on the business logic.</a:t>
            </a:r>
          </a:p>
          <a:p>
            <a:pPr lvl="1"/>
            <a:r>
              <a:rPr lang="en-US" dirty="0"/>
              <a:t>It makes it easier to manage complexity by dividing an application into the model, the view, and the controller.</a:t>
            </a:r>
          </a:p>
          <a:p>
            <a:pPr lvl="1"/>
            <a:r>
              <a:rPr lang="en-US" dirty="0"/>
              <a:t>It does not use view state or server-based forms. This makes the MVC framework ideal for developers who want full control over the behavior of an application.</a:t>
            </a:r>
          </a:p>
          <a:p>
            <a:pPr lvl="1"/>
            <a:r>
              <a:rPr lang="en-US" dirty="0"/>
              <a:t>It uses a Front Controller pattern that processes Web application requests through a single controller. This enables you to design an application that supports a rich routing infrastructure.</a:t>
            </a:r>
          </a:p>
          <a:p>
            <a:pPr lvl="1"/>
            <a:r>
              <a:rPr lang="en-US" dirty="0"/>
              <a:t>It provides better support for test-driven development (TDD).</a:t>
            </a:r>
          </a:p>
          <a:p>
            <a:pPr lvl="1"/>
            <a:r>
              <a:rPr lang="en-US" dirty="0"/>
              <a:t>It works well for the Web applications that are supported by large teams of developers and for Web designers who need a high degree of control over the application behavior.</a:t>
            </a:r>
          </a:p>
          <a:p>
            <a:pPr lvl="1"/>
            <a:r>
              <a:rPr lang="en-US" dirty="0"/>
              <a:t>The loose coupling between the three main components of an MVC application also promotes parallel development. For example, one developer can work on the view, a second developer can work on the controller logic, and a third developer can focus on the business logic in the model.</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8</a:t>
            </a:fld>
            <a:endParaRPr lang="en-US" dirty="0"/>
          </a:p>
        </p:txBody>
      </p:sp>
    </p:spTree>
    <p:extLst>
      <p:ext uri="{BB962C8B-B14F-4D97-AF65-F5344CB8AC3E}">
        <p14:creationId xmlns:p14="http://schemas.microsoft.com/office/powerpoint/2010/main" val="15340846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80</a:t>
            </a:fld>
            <a:endParaRPr lang="en-US" dirty="0"/>
          </a:p>
        </p:txBody>
      </p:sp>
    </p:spTree>
    <p:extLst>
      <p:ext uri="{BB962C8B-B14F-4D97-AF65-F5344CB8AC3E}">
        <p14:creationId xmlns:p14="http://schemas.microsoft.com/office/powerpoint/2010/main" val="39720108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In the past, query pipeline required for entire LINQ query to be translated into T-SQL. </a:t>
            </a:r>
            <a:endParaRPr lang="en-US" sz="900" baseline="0" dirty="0"/>
          </a:p>
          <a:p>
            <a:pPr marL="0" indent="0">
              <a:buFontTx/>
              <a:buNone/>
            </a:pPr>
            <a:r>
              <a:rPr lang="bs-Latn-BA" sz="900" baseline="0" dirty="0"/>
              <a:t>With EF</a:t>
            </a:r>
            <a:r>
              <a:rPr lang="en-US" sz="900" baseline="0" dirty="0"/>
              <a:t> Core</a:t>
            </a:r>
            <a:r>
              <a:rPr lang="bs-Latn-BA" sz="900" baseline="0" dirty="0"/>
              <a:t>, portion of LINQ query can be evaluated in the memory.</a:t>
            </a:r>
            <a:endParaRPr lang="en-US" sz="900" baseline="0" dirty="0"/>
          </a:p>
          <a:p>
            <a:pPr marL="0" indent="0">
              <a:buFontTx/>
              <a:buNone/>
            </a:pPr>
            <a:endParaRPr lang="en-US" sz="900" baseline="0" dirty="0"/>
          </a:p>
          <a:p>
            <a:pPr marL="0" indent="0">
              <a:buFontTx/>
              <a:buNone/>
            </a:pPr>
            <a:r>
              <a:rPr lang="bs-Latn-BA" sz="900" baseline="0" dirty="0"/>
              <a:t>https://channel9.msdn.com/Blogs/Seth-Juarez/SQL-Generation-Improvements-in-Entity-Framework-7</a:t>
            </a:r>
          </a:p>
        </p:txBody>
      </p:sp>
      <p:sp>
        <p:nvSpPr>
          <p:cNvPr id="4" name="Slide Number Placeholder 3"/>
          <p:cNvSpPr>
            <a:spLocks noGrp="1"/>
          </p:cNvSpPr>
          <p:nvPr>
            <p:ph type="sldNum" sz="quarter" idx="10"/>
          </p:nvPr>
        </p:nvSpPr>
        <p:spPr/>
        <p:txBody>
          <a:bodyPr/>
          <a:lstStyle/>
          <a:p>
            <a:fld id="{A4F5ADB9-5DA5-48DB-B11E-334BD78FB999}" type="slidenum">
              <a:rPr lang="en-US" smtClean="0"/>
              <a:t>81</a:t>
            </a:fld>
            <a:endParaRPr lang="en-US"/>
          </a:p>
        </p:txBody>
      </p:sp>
    </p:spTree>
    <p:extLst>
      <p:ext uri="{BB962C8B-B14F-4D97-AF65-F5344CB8AC3E}">
        <p14:creationId xmlns:p14="http://schemas.microsoft.com/office/powerpoint/2010/main" val="19449779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Before EF 7- for this code was generated 3 separate inserts. </a:t>
            </a:r>
          </a:p>
        </p:txBody>
      </p:sp>
      <p:sp>
        <p:nvSpPr>
          <p:cNvPr id="4" name="Slide Number Placeholder 3"/>
          <p:cNvSpPr>
            <a:spLocks noGrp="1"/>
          </p:cNvSpPr>
          <p:nvPr>
            <p:ph type="sldNum" sz="quarter" idx="10"/>
          </p:nvPr>
        </p:nvSpPr>
        <p:spPr/>
        <p:txBody>
          <a:bodyPr/>
          <a:lstStyle/>
          <a:p>
            <a:fld id="{1489DB6A-E92B-415B-AFB4-9C72D4A9006D}" type="slidenum">
              <a:rPr lang="en-US" smtClean="0"/>
              <a:pPr/>
              <a:t>82</a:t>
            </a:fld>
            <a:endParaRPr lang="en-US" dirty="0"/>
          </a:p>
        </p:txBody>
      </p:sp>
    </p:spTree>
    <p:extLst>
      <p:ext uri="{BB962C8B-B14F-4D97-AF65-F5344CB8AC3E}">
        <p14:creationId xmlns:p14="http://schemas.microsoft.com/office/powerpoint/2010/main" val="15072031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83</a:t>
            </a:fld>
            <a:endParaRPr lang="en-US" dirty="0"/>
          </a:p>
        </p:txBody>
      </p:sp>
    </p:spTree>
    <p:extLst>
      <p:ext uri="{BB962C8B-B14F-4D97-AF65-F5344CB8AC3E}">
        <p14:creationId xmlns:p14="http://schemas.microsoft.com/office/powerpoint/2010/main" val="7511466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Before EF Core this would just failed. </a:t>
            </a:r>
            <a:r>
              <a:rPr lang="en-US" dirty="0" err="1"/>
              <a:t>GetSortName</a:t>
            </a:r>
            <a:r>
              <a:rPr lang="en-US" dirty="0"/>
              <a:t> will be unknown method by  SQL Database engine</a:t>
            </a:r>
          </a:p>
        </p:txBody>
      </p:sp>
      <p:sp>
        <p:nvSpPr>
          <p:cNvPr id="4" name="Slide Number Placeholder 3"/>
          <p:cNvSpPr>
            <a:spLocks noGrp="1"/>
          </p:cNvSpPr>
          <p:nvPr>
            <p:ph type="sldNum" sz="quarter" idx="10"/>
          </p:nvPr>
        </p:nvSpPr>
        <p:spPr/>
        <p:txBody>
          <a:bodyPr/>
          <a:lstStyle/>
          <a:p>
            <a:fld id="{1489DB6A-E92B-415B-AFB4-9C72D4A9006D}" type="slidenum">
              <a:rPr lang="en-US" smtClean="0"/>
              <a:pPr/>
              <a:t>84</a:t>
            </a:fld>
            <a:endParaRPr lang="en-US" dirty="0"/>
          </a:p>
        </p:txBody>
      </p:sp>
    </p:spTree>
    <p:extLst>
      <p:ext uri="{BB962C8B-B14F-4D97-AF65-F5344CB8AC3E}">
        <p14:creationId xmlns:p14="http://schemas.microsoft.com/office/powerpoint/2010/main" val="4273897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Before it was just 1 command with join and it return back a huge joined result.</a:t>
            </a:r>
          </a:p>
          <a:p>
            <a:r>
              <a:rPr lang="en-US" dirty="0"/>
              <a:t>Now we will join in memory – that reduce traffic </a:t>
            </a:r>
          </a:p>
        </p:txBody>
      </p:sp>
      <p:sp>
        <p:nvSpPr>
          <p:cNvPr id="4" name="Slide Number Placeholder 3"/>
          <p:cNvSpPr>
            <a:spLocks noGrp="1"/>
          </p:cNvSpPr>
          <p:nvPr>
            <p:ph type="sldNum" sz="quarter" idx="10"/>
          </p:nvPr>
        </p:nvSpPr>
        <p:spPr/>
        <p:txBody>
          <a:bodyPr/>
          <a:lstStyle/>
          <a:p>
            <a:fld id="{1489DB6A-E92B-415B-AFB4-9C72D4A9006D}" type="slidenum">
              <a:rPr lang="en-US" smtClean="0"/>
              <a:pPr/>
              <a:t>85</a:t>
            </a:fld>
            <a:endParaRPr lang="en-US" dirty="0"/>
          </a:p>
        </p:txBody>
      </p:sp>
    </p:spTree>
    <p:extLst>
      <p:ext uri="{BB962C8B-B14F-4D97-AF65-F5344CB8AC3E}">
        <p14:creationId xmlns:p14="http://schemas.microsoft.com/office/powerpoint/2010/main" val="6435393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bs-Latn-BA" sz="900" baseline="0" dirty="0"/>
              <a:t>In the past, query pipeline required for entire LINQ query to be translated into T-SQL. </a:t>
            </a:r>
            <a:endParaRPr lang="en-US" sz="900" baseline="0" dirty="0"/>
          </a:p>
          <a:p>
            <a:pPr marL="0" indent="0">
              <a:buFontTx/>
              <a:buNone/>
            </a:pPr>
            <a:r>
              <a:rPr lang="bs-Latn-BA" sz="900" baseline="0" dirty="0"/>
              <a:t>With EF</a:t>
            </a:r>
            <a:r>
              <a:rPr lang="en-US" sz="900" baseline="0" dirty="0"/>
              <a:t> Core</a:t>
            </a:r>
            <a:r>
              <a:rPr lang="bs-Latn-BA" sz="900" baseline="0" dirty="0"/>
              <a:t>, portion of LINQ query can be evaluated in the memory.</a:t>
            </a:r>
            <a:endParaRPr lang="en-US" sz="900" baseline="0" dirty="0"/>
          </a:p>
          <a:p>
            <a:pPr marL="0" indent="0">
              <a:buFontTx/>
              <a:buNone/>
            </a:pPr>
            <a:endParaRPr lang="en-US" sz="900" baseline="0" dirty="0"/>
          </a:p>
          <a:p>
            <a:pPr marL="0" indent="0">
              <a:buFontTx/>
              <a:buNone/>
            </a:pPr>
            <a:r>
              <a:rPr lang="bs-Latn-BA" sz="900" baseline="0" dirty="0"/>
              <a:t>https://channel9.msdn.com/Blogs/Seth-Juarez/Key-Generation-Strategies-in-Entity-Framework-7</a:t>
            </a:r>
          </a:p>
        </p:txBody>
      </p:sp>
      <p:sp>
        <p:nvSpPr>
          <p:cNvPr id="4" name="Slide Number Placeholder 3"/>
          <p:cNvSpPr>
            <a:spLocks noGrp="1"/>
          </p:cNvSpPr>
          <p:nvPr>
            <p:ph type="sldNum" sz="quarter" idx="10"/>
          </p:nvPr>
        </p:nvSpPr>
        <p:spPr/>
        <p:txBody>
          <a:bodyPr/>
          <a:lstStyle/>
          <a:p>
            <a:fld id="{A4F5ADB9-5DA5-48DB-B11E-334BD78FB999}" type="slidenum">
              <a:rPr lang="en-US" smtClean="0"/>
              <a:t>86</a:t>
            </a:fld>
            <a:endParaRPr lang="en-US"/>
          </a:p>
        </p:txBody>
      </p:sp>
    </p:spTree>
    <p:extLst>
      <p:ext uri="{BB962C8B-B14F-4D97-AF65-F5344CB8AC3E}">
        <p14:creationId xmlns:p14="http://schemas.microsoft.com/office/powerpoint/2010/main" val="35555122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b="1" dirty="0"/>
              <a:t>Demo Script:</a:t>
            </a:r>
            <a:endParaRPr lang="en-IN" dirty="0"/>
          </a:p>
          <a:p>
            <a:pPr marL="0" indent="0">
              <a:buNone/>
            </a:pPr>
            <a:endParaRPr lang="en-US" dirty="0"/>
          </a:p>
          <a:p>
            <a:pPr marL="0" indent="0">
              <a:buNone/>
            </a:pPr>
            <a:r>
              <a:rPr lang="en-US" dirty="0"/>
              <a:t>Clone source code from https://github.com/rowanmiller/Demo-EFCore and use it for your demos.</a:t>
            </a:r>
          </a:p>
          <a:p>
            <a:pPr marL="0" indent="0">
              <a:buNone/>
            </a:pPr>
            <a:r>
              <a:rPr lang="en-US" dirty="0" err="1"/>
              <a:t>Rowanmiller</a:t>
            </a:r>
            <a:r>
              <a:rPr lang="en-US" dirty="0"/>
              <a:t> – he is PM in EF Core team</a:t>
            </a: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87</a:t>
            </a:fld>
            <a:endParaRPr lang="en-US" dirty="0"/>
          </a:p>
        </p:txBody>
      </p:sp>
    </p:spTree>
    <p:extLst>
      <p:ext uri="{BB962C8B-B14F-4D97-AF65-F5344CB8AC3E}">
        <p14:creationId xmlns:p14="http://schemas.microsoft.com/office/powerpoint/2010/main" val="38447940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88</a:t>
            </a:fld>
            <a:endParaRPr lang="en-US" dirty="0"/>
          </a:p>
        </p:txBody>
      </p:sp>
    </p:spTree>
    <p:extLst>
      <p:ext uri="{BB962C8B-B14F-4D97-AF65-F5344CB8AC3E}">
        <p14:creationId xmlns:p14="http://schemas.microsoft.com/office/powerpoint/2010/main" val="38510533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89</a:t>
            </a:fld>
            <a:endParaRPr lang="en-US" dirty="0"/>
          </a:p>
        </p:txBody>
      </p:sp>
    </p:spTree>
    <p:extLst>
      <p:ext uri="{BB962C8B-B14F-4D97-AF65-F5344CB8AC3E}">
        <p14:creationId xmlns:p14="http://schemas.microsoft.com/office/powerpoint/2010/main" val="324003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9</a:t>
            </a:fld>
            <a:endParaRPr lang="en-US" dirty="0"/>
          </a:p>
        </p:txBody>
      </p:sp>
      <p:sp>
        <p:nvSpPr>
          <p:cNvPr id="7" name="Notes Placeholder 6"/>
          <p:cNvSpPr>
            <a:spLocks noGrp="1"/>
          </p:cNvSpPr>
          <p:nvPr>
            <p:ph type="body" idx="1"/>
          </p:nvPr>
        </p:nvSpPr>
        <p:spPr/>
        <p:txBody>
          <a:bodyPr/>
          <a:lstStyle/>
          <a:p>
            <a:r>
              <a:rPr lang="en-US" dirty="0"/>
              <a:t>Overview:</a:t>
            </a:r>
            <a:endParaRPr lang="en-IN" dirty="0"/>
          </a:p>
          <a:p>
            <a:pPr lvl="1"/>
            <a:r>
              <a:rPr lang="en-US" dirty="0"/>
              <a:t>Role of Model.</a:t>
            </a:r>
            <a:endParaRPr lang="en-IN" dirty="0"/>
          </a:p>
          <a:p>
            <a:pPr lvl="1"/>
            <a:r>
              <a:rPr lang="en-US" dirty="0"/>
              <a:t>Entity Framework.</a:t>
            </a:r>
            <a:endParaRPr lang="en-IN" dirty="0"/>
          </a:p>
          <a:p>
            <a:pPr lvl="1"/>
            <a:r>
              <a:rPr lang="en-US" dirty="0"/>
              <a:t>Methods of working with Models.</a:t>
            </a:r>
            <a:endParaRPr lang="en-IN"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751098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4175" y="484188"/>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Segoe UI Light" panose="020B0502040204020203" pitchFamily="34" charset="0"/>
            </a:endParaRPr>
          </a:p>
        </p:txBody>
      </p:sp>
      <p:sp>
        <p:nvSpPr>
          <p:cNvPr id="3" name="Slide Number Placeholder 2"/>
          <p:cNvSpPr>
            <a:spLocks noGrp="1"/>
          </p:cNvSpPr>
          <p:nvPr>
            <p:ph type="sldNum" sz="quarter" idx="11"/>
          </p:nvPr>
        </p:nvSpPr>
        <p:spPr>
          <a:xfrm>
            <a:off x="3884613" y="8685213"/>
            <a:ext cx="2971800" cy="458787"/>
          </a:xfrm>
          <a:prstGeom prst="rect">
            <a:avLst/>
          </a:prstGeom>
        </p:spPr>
        <p:txBody>
          <a:bodyPr/>
          <a:lstStyle/>
          <a:p>
            <a:fld id="{73CFBB7B-29F3-4A9F-B039-645092B1B4E9}" type="slidenum">
              <a:rPr lang="en-US" smtClean="0"/>
              <a:t>90</a:t>
            </a:fld>
            <a:endParaRPr lang="en-US" dirty="0"/>
          </a:p>
        </p:txBody>
      </p:sp>
    </p:spTree>
    <p:extLst>
      <p:ext uri="{BB962C8B-B14F-4D97-AF65-F5344CB8AC3E}">
        <p14:creationId xmlns:p14="http://schemas.microsoft.com/office/powerpoint/2010/main" val="3498925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179639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3721948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654715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137704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078911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1616138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96464261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81728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144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89015123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950091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799436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3807275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8751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8230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404040">
                        <a:alpha val="50000"/>
                      </a:srgbClr>
                    </a:gs>
                    <a:gs pos="86000">
                      <a:srgbClr val="40404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59143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1254554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00" b="0" i="0" u="none" strike="noStrike" kern="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Conditions and Terms of Use</a:t>
            </a:r>
            <a:endParaRPr kumimoji="0" lang="en-US" sz="15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
        <p:nvSpPr>
          <p:cNvPr id="12" name="TextBox 11"/>
          <p:cNvSpPr txBox="1"/>
          <p:nvPr userDrawn="1"/>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marL="0" marR="0" lvl="0" indent="0" algn="l" defTabSz="457200" rtl="0" eaLnBrk="0" fontAlgn="base" latinLnBrk="0" hangingPunct="0">
              <a:lnSpc>
                <a:spcPct val="9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Azure, Microsoft, Microsoft Corporate Logo, SQL Server, Visual Studio and Windows Phone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marL="0" marR="0" lvl="0" indent="0" algn="l" defTabSz="457200" rtl="0" eaLnBrk="0" fontAlgn="base" latinLnBrk="0" hangingPunct="0">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917160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EA1E77-1A12-4B78-A587-4D27EF92BAF7}"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38784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0227D2-9789-4C80-85DF-F2F0466BD653}"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Slide Number Placeholder 15"/>
          <p:cNvSpPr>
            <a:spLocks noGrp="1"/>
          </p:cNvSpPr>
          <p:nvPr>
            <p:ph type="sldNum" sz="quarter" idx="16"/>
          </p:nvPr>
        </p:nvSpPr>
        <p:spPr>
          <a:xfrm>
            <a:off x="8851392" y="6356352"/>
            <a:ext cx="2743200" cy="365125"/>
          </a:xfrm>
        </p:spPr>
        <p:txBody>
          <a:bodyPr/>
          <a:lstStyle>
            <a:lvl1pPr>
              <a:defRPr>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6903898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537495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19340718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105920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41645491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200632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42355936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30923833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37420662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38313232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7754202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9AD5034-D6D1-4A7F-A62D-D15416142AF2}"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2277818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E1AFB7D-875C-4017-AE06-C8A006CCE819}"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052125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7345555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38EB08F-AE6B-4D7D-AE2B-997A91B828A2}"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70346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752626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627BD9-D266-4A38-A76F-8FB35ED2C1D5}"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785335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76996A-23C8-456E-9C45-A8C73C3AF600}" type="datetime1">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65457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AAD2CD3-98C4-4161-A34E-AD000DADA68A}" type="datetime1">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3355566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17B0A20-7FFF-4406-B89F-4B1279A2D88B}"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0252043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8598774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1790152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85B24E6-9709-4DB3-BDA2-7D0F58EEC188}" type="datetime1">
              <a:rPr kumimoji="0" lang="en-US" sz="800" b="0" i="0" u="none" strike="noStrike" kern="0" cap="none" spc="0" normalizeH="0" baseline="0" noProof="0" smtClean="0">
                <a:ln>
                  <a:noFill/>
                </a:ln>
                <a:solidFill>
                  <a:prstClr val="white"/>
                </a:solidFill>
                <a:effectLst/>
                <a:uLnTx/>
                <a:uFillTx/>
                <a:latin typeface="Calibri" panose="020F0502020204030204"/>
                <a:ea typeface="+mn-ea"/>
              </a:rPr>
              <a:t>5/13/2020</a:t>
            </a:fld>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Segoe Pro Light"/>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9665595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46CB63D-E1F9-49F2-AF89-A511F51B7FC7}" type="datetime1">
              <a:rPr kumimoji="0" lang="en-US" sz="800" b="0" i="0" u="none" strike="noStrike" kern="0" cap="none" spc="0" normalizeH="0" baseline="0" noProof="0" smtClean="0">
                <a:ln>
                  <a:noFill/>
                </a:ln>
                <a:solidFill>
                  <a:prstClr val="white"/>
                </a:solidFill>
                <a:effectLst/>
                <a:uLnTx/>
                <a:uFillTx/>
                <a:latin typeface="Calibri" panose="020F0502020204030204"/>
                <a:ea typeface="+mn-ea"/>
              </a:rPr>
              <a:t>5/13/2020</a:t>
            </a:fld>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Segoe Pro Light"/>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768164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349841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84147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8CD147D-B872-47DE-A4D8-349EF83DDF39}"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566026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46471302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516161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6360825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38192881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475791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A6DFF52-9DC0-4CF2-B564-CD81A6DAA896}"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27629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89540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79FEB68-53BA-4DA7-A97F-E10BA9D1C2FD}"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54080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94703C6-31E2-4B5A-B838-2CBA69CBCB9B}"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24756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81D57F4-9161-4886-976E-7A0342BEC15C}" type="datetime1">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81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hlinkClick r:id="rId2"/>
              </a:rPr>
              <a:t>http://www.microsoft.com/en-us/legal/intellectualproperty/permissions/default.aspx</a:t>
            </a:r>
            <a:endParaRPr kumimoji="0" lang="en-US" sz="1300" b="0" i="0" u="none" strike="noStrike" kern="0" cap="none" spc="0" normalizeH="0" baseline="0" noProof="0" dirty="0">
              <a:ln>
                <a:noFill/>
              </a:ln>
              <a:solidFill>
                <a:srgbClr val="000000">
                  <a:alpha val="87000"/>
                </a:srgbClr>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Conditions and Terms of Use</a:t>
            </a:r>
            <a:endParaRPr kumimoji="0" lang="en-US" sz="15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77EB5"/>
                </a:solidFill>
                <a:effectLst/>
                <a:uLnTx/>
                <a:uFillTx/>
                <a:latin typeface="Segoe UI" panose="020B0502040204020203" pitchFamily="34" charset="0"/>
                <a:ea typeface="+mn-ea"/>
                <a:cs typeface="Segoe UI" panose="020B0502040204020203" pitchFamily="34" charset="0"/>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p:txBody>
      </p:sp>
      <p:sp>
        <p:nvSpPr>
          <p:cNvPr id="12" name="TextBox 11"/>
          <p:cNvSpPr txBox="1"/>
          <p:nvPr userDrawn="1"/>
        </p:nvSpPr>
        <p:spPr>
          <a:xfrm>
            <a:off x="304800" y="5257800"/>
            <a:ext cx="11480800" cy="1219200"/>
          </a:xfrm>
          <a:prstGeom prst="rect">
            <a:avLst/>
          </a:prstGeom>
          <a:noFill/>
          <a:ln>
            <a:noFill/>
          </a:ln>
        </p:spPr>
        <p:txBody>
          <a:bodyPr vert="horz" wrap="square" lIns="243829" tIns="182870" rIns="121914" bIns="60957" rtlCol="0" anchor="t" anchorCtr="0">
            <a:normAutofit/>
          </a:bodyPr>
          <a:lstStyle/>
          <a:p>
            <a:pPr marL="0" marR="0" lvl="0" indent="0" algn="l" defTabSz="457200" rtl="0" eaLnBrk="0" fontAlgn="base" latinLnBrk="0" hangingPunct="0">
              <a:lnSpc>
                <a:spcPct val="9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DirectX, Excel, Internet Explorer, Microsoft, Microsoft Corporate Logo, MSDN, Outlook, PowerPoint, SharePoint, SQL Server, Visual Studio, Visual Studio design 2012 (logo), Windows, Windows Server, Windows Vista, and Xbox 360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marL="0" marR="0" lvl="0" indent="0" algn="l" defTabSz="457200" rtl="0" eaLnBrk="0" fontAlgn="base" latinLnBrk="0" hangingPunct="0">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03020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70DC958-3975-472B-8317-445A1B64D461}" type="datetime1">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800" b="0" i="0" u="none" strike="noStrike" kern="0" cap="none" spc="0" normalizeH="0" baseline="0" noProof="0" smtClean="0">
                <a:ln>
                  <a:noFill/>
                </a:ln>
                <a:solidFill>
                  <a:srgbClr val="3F3F3F"/>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1165707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AC60188-DD46-4A16-A60C-56E2141AE6C6}" type="datetime1">
              <a:rPr kumimoji="0" lang="en-US" sz="1800" b="0" i="0" u="none" strike="noStrike" kern="0" cap="none" spc="0" normalizeH="0" baseline="0" noProof="0" smtClean="0">
                <a:ln>
                  <a:noFill/>
                </a:ln>
                <a:solidFill>
                  <a:srgbClr val="3F3F3F"/>
                </a:solidFill>
                <a:effectLst/>
                <a:uLnTx/>
                <a:uFillTx/>
                <a:latin typeface="Calibri" panose="020F0502020204030204"/>
                <a:ea typeface="+mn-ea"/>
                <a:cs typeface="+mn-cs"/>
              </a:rPr>
              <a:t>5/13/2020</a:t>
            </a:fld>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97892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65849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225433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EC65846-24CC-416A-82DA-3FE7FA61D723}" type="datetime1">
              <a:rPr kumimoji="0" lang="en-US" sz="800" b="0" i="0" u="none" strike="noStrike" kern="0" cap="none" spc="0" normalizeH="0" baseline="0" noProof="0" smtClean="0">
                <a:ln>
                  <a:noFill/>
                </a:ln>
                <a:solidFill>
                  <a:prstClr val="white"/>
                </a:solidFill>
                <a:effectLst/>
                <a:uLnTx/>
                <a:uFillTx/>
                <a:latin typeface="Calibri" panose="020F0502020204030204"/>
                <a:ea typeface="+mn-ea"/>
              </a:rPr>
              <a:t>5/13/2020</a:t>
            </a:fld>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Segoe Pro Light"/>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028929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EC251C-64A4-4F1C-A423-9E07BDBE8BD4}" type="datetime1">
              <a:rPr kumimoji="0" lang="en-US" sz="800" b="0" i="0" u="none" strike="noStrike" kern="0" cap="none" spc="0" normalizeH="0" baseline="0" noProof="0" smtClean="0">
                <a:ln>
                  <a:noFill/>
                </a:ln>
                <a:solidFill>
                  <a:prstClr val="white"/>
                </a:solidFill>
                <a:effectLst/>
                <a:uLnTx/>
                <a:uFillTx/>
                <a:latin typeface="Calibri" panose="020F0502020204030204"/>
                <a:ea typeface="+mn-ea"/>
              </a:rPr>
              <a:t>5/13/2020</a:t>
            </a:fld>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Segoe Pro Light"/>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58357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956331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34554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780192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89966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latin typeface="Segoe UI" panose="020B0502040204020203" pitchFamily="34" charset="0"/>
                <a:cs typeface="Segoe UI" panose="020B0502040204020203" pitchFamily="34" charset="0"/>
              </a:defRPr>
            </a:lvl1pPr>
          </a:lstStyle>
          <a:p>
            <a:pPr>
              <a:defRPr/>
            </a:pPr>
            <a:fld id="{AFFF257A-30C5-4AFB-911B-BE4CEEA1EA82}" type="slidenum">
              <a:rPr lang="en-US" kern="0" smtClean="0">
                <a:solidFill>
                  <a:sysClr val="windowText" lastClr="000000"/>
                </a:solidFill>
              </a:rPr>
              <a:pPr>
                <a:defRPr/>
              </a:pPr>
              <a:t>‹#›</a:t>
            </a:fld>
            <a:endParaRPr lang="en-US" kern="0" dirty="0">
              <a:solidFill>
                <a:sysClr val="windowText" lastClr="000000"/>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45867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129557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3827976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DirectX, Hyper-V, Internet Explorer, Microsoft, Outlook, SkyDrive,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38629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5925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spcBef>
                <a:spcPct val="0"/>
              </a:spcBef>
              <a:spcAft>
                <a:spcPct val="0"/>
              </a:spcAft>
            </a:pPr>
            <a:endParaRPr lang="en-US" altLang="en-US" dirty="0">
              <a:solidFill>
                <a:prstClr val="white"/>
              </a:solidFill>
            </a:endParaRPr>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2512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00" b="1" dirty="0">
                <a:solidFill>
                  <a:srgbClr val="000000"/>
                </a:solidFill>
              </a:rPr>
              <a:t>Conditions and Terms of Use</a:t>
            </a:r>
          </a:p>
          <a:p>
            <a:pPr>
              <a:defRPr/>
            </a:pPr>
            <a:r>
              <a:rPr lang="en-US" sz="1500" dirty="0">
                <a:solidFill>
                  <a:srgbClr val="0A5BBA"/>
                </a:solidFill>
              </a:rPr>
              <a:t>Microsoft Confidential</a:t>
            </a:r>
          </a:p>
          <a:p>
            <a:pPr>
              <a:defRPr/>
            </a:pPr>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defRPr/>
            </a:pPr>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defRPr/>
            </a:pPr>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a:defRPr/>
            </a:pPr>
            <a:endParaRPr lang="en-US" sz="1800" dirty="0">
              <a:solidFill>
                <a:srgbClr val="000000"/>
              </a:solidFill>
            </a:endParaRPr>
          </a:p>
          <a:p>
            <a:pPr>
              <a:defRPr/>
            </a:pPr>
            <a:r>
              <a:rPr lang="en-US" sz="2300" b="1" dirty="0">
                <a:solidFill>
                  <a:srgbClr val="000000"/>
                </a:solidFill>
              </a:rPr>
              <a:t>Copyright and Trademarks </a:t>
            </a:r>
          </a:p>
          <a:p>
            <a:pPr>
              <a:defRPr/>
            </a:pPr>
            <a:r>
              <a:rPr lang="en-US" sz="1500" dirty="0">
                <a:solidFill>
                  <a:srgbClr val="0A5BBA"/>
                </a:solidFill>
              </a:rPr>
              <a:t>© 2014 Microsoft Corporation. All rights reserved.</a:t>
            </a:r>
          </a:p>
          <a:p>
            <a:pPr>
              <a:defRPr/>
            </a:pPr>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defRPr/>
            </a:pPr>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defRPr/>
            </a:pP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http://www.microsoft.com/about/legal/permissions/</a:t>
            </a:r>
            <a:endParaRPr lang="en-US" sz="1800" dirty="0">
              <a:solidFill>
                <a:srgbClr val="FF0000"/>
              </a:solidFill>
            </a:endParaRPr>
          </a:p>
          <a:p>
            <a:pPr>
              <a:defRPr/>
            </a:pPr>
            <a:r>
              <a:rPr lang="en-US" sz="1800" dirty="0">
                <a:solidFill>
                  <a:srgbClr val="000000"/>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496265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Tree>
    <p:extLst>
      <p:ext uri="{BB962C8B-B14F-4D97-AF65-F5344CB8AC3E}">
        <p14:creationId xmlns:p14="http://schemas.microsoft.com/office/powerpoint/2010/main" val="39482115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chemeClr val="bg1"/>
                </a:solidFill>
                <a:latin typeface="+mn-lt"/>
              </a:defRPr>
            </a:lvl1pPr>
          </a:lstStyle>
          <a:p>
            <a:pPr>
              <a:defRPr/>
            </a:pPr>
            <a:fld id="{88847135-7BF1-43BE-89DD-7E1D8BDA920C}" type="slidenum">
              <a:rPr lang="en-US" smtClean="0"/>
              <a:pPr>
                <a:defRPr/>
              </a:pPr>
              <a:t>‹#›</a:t>
            </a:fld>
            <a:endParaRPr lang="en-US" dirty="0"/>
          </a:p>
        </p:txBody>
      </p:sp>
    </p:spTree>
    <p:extLst>
      <p:ext uri="{BB962C8B-B14F-4D97-AF65-F5344CB8AC3E}">
        <p14:creationId xmlns:p14="http://schemas.microsoft.com/office/powerpoint/2010/main" val="1455491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1931427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123291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611999-BB3E-4150-8517-C080B9A10C03}"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t>5/13/2020</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Slide Number Placeholder 15"/>
          <p:cNvSpPr>
            <a:spLocks noGrp="1"/>
          </p:cNvSpPr>
          <p:nvPr>
            <p:ph type="sldNum" sz="quarter" idx="16"/>
          </p:nvPr>
        </p:nvSpPr>
        <p:spPr>
          <a:xfrm>
            <a:off x="8851392" y="6356352"/>
            <a:ext cx="2743200" cy="365125"/>
          </a:xfrm>
        </p:spPr>
        <p:txBody>
          <a:bodyPr/>
          <a:lstStyle>
            <a:lvl1pPr>
              <a:defRPr>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347508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11422507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spcBef>
                <a:spcPct val="0"/>
              </a:spcBef>
              <a:spcAft>
                <a:spcPct val="0"/>
              </a:spcAft>
            </a:pPr>
            <a:endParaRPr lang="en-US" altLang="en-US" dirty="0">
              <a:solidFill>
                <a:prstClr val="white"/>
              </a:solidFill>
            </a:endParaRPr>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507442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spcBef>
                <a:spcPct val="0"/>
              </a:spcBef>
              <a:spcAft>
                <a:spcPct val="0"/>
              </a:spcAft>
            </a:pPr>
            <a:endParaRPr lang="en-US" altLang="en-US" dirty="0">
              <a:solidFill>
                <a:prstClr val="white"/>
              </a:solidFill>
            </a:endParaRPr>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20325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spcBef>
                <a:spcPct val="0"/>
              </a:spcBef>
              <a:spcAft>
                <a:spcPct val="0"/>
              </a:spcAft>
            </a:pPr>
            <a:endParaRPr lang="en-US" altLang="en-US" dirty="0">
              <a:solidFill>
                <a:prstClr val="white"/>
              </a:solidFill>
            </a:endParaRPr>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2"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214772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121037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2656684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3079610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1874339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3123129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7062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666719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781457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spcBef>
                <a:spcPct val="0"/>
              </a:spcBef>
              <a:spcAft>
                <a:spcPct val="0"/>
              </a:spcAft>
            </a:pPr>
            <a:endParaRPr lang="en-US" altLang="en-US" dirty="0">
              <a:solidFill>
                <a:prstClr val="white"/>
              </a:solidFill>
            </a:endParaRPr>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2194046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lnSpc>
                <a:spcPct val="120000"/>
              </a:lnSpc>
              <a:spcBef>
                <a:spcPct val="0"/>
              </a:spcBef>
              <a:spcAft>
                <a:spcPct val="0"/>
              </a:spcAft>
            </a:pPr>
            <a:r>
              <a:rPr lang="en-US" altLang="en-US" sz="800" dirty="0">
                <a:solidFill>
                  <a:prstClr val="white"/>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427990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lnSpc>
                <a:spcPct val="120000"/>
              </a:lnSpc>
              <a:spcBef>
                <a:spcPct val="0"/>
              </a:spcBef>
              <a:spcAft>
                <a:spcPct val="0"/>
              </a:spcAft>
            </a:pPr>
            <a:r>
              <a:rPr lang="en-US" altLang="en-US" sz="800" dirty="0">
                <a:solidFill>
                  <a:prstClr val="white"/>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6463858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lnSpc>
                <a:spcPct val="120000"/>
              </a:lnSpc>
              <a:spcBef>
                <a:spcPct val="0"/>
              </a:spcBef>
              <a:spcAft>
                <a:spcPct val="0"/>
              </a:spcAft>
            </a:pPr>
            <a:r>
              <a:rPr lang="en-US" altLang="en-US" sz="800" dirty="0">
                <a:solidFill>
                  <a:prstClr val="white"/>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6249373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defTabSz="457200" fontAlgn="base">
              <a:lnSpc>
                <a:spcPct val="120000"/>
              </a:lnSpc>
              <a:spcBef>
                <a:spcPct val="0"/>
              </a:spcBef>
              <a:spcAft>
                <a:spcPct val="0"/>
              </a:spcAft>
            </a:pPr>
            <a:r>
              <a:rPr lang="en-US" altLang="en-US" sz="800" dirty="0">
                <a:solidFill>
                  <a:prstClr val="white"/>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681361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189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435510"/>
            <a:ext cx="10515600" cy="47414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4011D9D-125A-4F65-8792-8EFECB8FACDF}" type="datetime1">
              <a:rPr lang="en-US" smtClean="0"/>
              <a:t>5/13/2020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BFFF540-E6F5-4E3E-BD60-1C5EDDBBCBBC}" type="slidenum">
              <a:rPr lang="en-US" smtClean="0"/>
              <a:t>‹#›</a:t>
            </a:fld>
            <a:endParaRPr lang="en-US" dirty="0"/>
          </a:p>
        </p:txBody>
      </p:sp>
    </p:spTree>
    <p:extLst>
      <p:ext uri="{BB962C8B-B14F-4D97-AF65-F5344CB8AC3E}">
        <p14:creationId xmlns:p14="http://schemas.microsoft.com/office/powerpoint/2010/main" val="212799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1 Topic Tit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222410"/>
            <a:ext cx="11379200" cy="920591"/>
          </a:xfrm>
        </p:spPr>
        <p:txBody>
          <a:bodyPr anchor="b" anchorCtr="0">
            <a:norm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1564AA85-38BB-4762-9319-BD7278BA108C}" type="datetime1">
              <a:rPr lang="en-US" smtClean="0">
                <a:solidFill>
                  <a:prstClr val="white"/>
                </a:solidFill>
              </a:rPr>
              <a:t>5/13/2020</a:t>
            </a:fld>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246851257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68316F-97D4-4CC4-8E14-A5556965F106}"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3922600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CD778-9FA4-41E0-981D-C0EEA5EB03B6}"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3735932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5868082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53B792-53ED-430F-940F-873718BBCD51}"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3884327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357DA5-64E7-43E2-9607-75A1F2968196}"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39040513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15635A-C76E-4A35-9DC8-CE5E64AA70E6}" type="datetime1">
              <a:rPr lang="en-US" smtClean="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7858606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9B4457-7171-4152-8235-9F10E7C512FE}" type="datetime1">
              <a:rPr lang="en-US" smtClean="0"/>
              <a:t>5/13/2020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1689838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C358C0-5247-45F2-BD74-60F675A514E9}" type="datetime1">
              <a:rPr lang="en-US" smtClean="0"/>
              <a:t>5/13/2020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24832218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435D3E-5A2E-4D57-B0BD-E2428716756C}"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10164692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CFC58-8D42-4510-A8B5-E961B7F0ADA2}"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37953721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B3968-A9F5-492D-9934-CBC49B545692}"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20169173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025E1-9BD0-4B18-814E-F47B9EE055C0}"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81A263-57FD-4673-91BA-94D5FA3E6CB5}" type="slidenum">
              <a:rPr lang="en-US" smtClean="0"/>
              <a:t>‹#›</a:t>
            </a:fld>
            <a:endParaRPr lang="en-US" dirty="0"/>
          </a:p>
        </p:txBody>
      </p:sp>
    </p:spTree>
    <p:extLst>
      <p:ext uri="{BB962C8B-B14F-4D97-AF65-F5344CB8AC3E}">
        <p14:creationId xmlns:p14="http://schemas.microsoft.com/office/powerpoint/2010/main" val="14492441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rm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17" name="Date Placeholder 3"/>
          <p:cNvSpPr>
            <a:spLocks noGrp="1"/>
          </p:cNvSpPr>
          <p:nvPr>
            <p:ph type="dt" sz="half" idx="10"/>
          </p:nvPr>
        </p:nvSpPr>
        <p:spPr>
          <a:xfrm>
            <a:off x="1828800" y="6474431"/>
            <a:ext cx="1117600" cy="365125"/>
          </a:xfrm>
          <a:prstGeom prst="rect">
            <a:avLst/>
          </a:prstGeom>
        </p:spPr>
        <p:txBody>
          <a:bodyPr lIns="45720" anchor="ctr" anchorCtr="0"/>
          <a:lstStyle>
            <a:lvl1pPr algn="l">
              <a:defRPr>
                <a:solidFill>
                  <a:schemeClr val="tx1"/>
                </a:solidFill>
              </a:defRPr>
            </a:lvl1pPr>
          </a:lstStyle>
          <a:p>
            <a:fld id="{F829969F-7797-4D3F-AAD4-6C986D5ADFD7}" type="datetime1">
              <a:rPr lang="en-US" smtClean="0">
                <a:solidFill>
                  <a:prstClr val="black"/>
                </a:solidFill>
              </a:rPr>
              <a:t>5/13/2020</a:t>
            </a:fld>
            <a:endParaRPr lang="en-US" dirty="0">
              <a:solidFill>
                <a:prstClr val="black"/>
              </a:solidFill>
            </a:endParaRP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95178" y="1"/>
            <a:ext cx="4596825" cy="1028571"/>
          </a:xfrm>
          <a:prstGeom prst="rect">
            <a:avLst/>
          </a:prstGeom>
        </p:spPr>
      </p:pic>
    </p:spTree>
    <p:extLst>
      <p:ext uri="{BB962C8B-B14F-4D97-AF65-F5344CB8AC3E}">
        <p14:creationId xmlns:p14="http://schemas.microsoft.com/office/powerpoint/2010/main" val="391750006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1147279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D72927CF-C61A-4503-84CF-4DA8E20BB15E}"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414070675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222410"/>
            <a:ext cx="11379200" cy="920591"/>
          </a:xfrm>
        </p:spPr>
        <p:txBody>
          <a:bodyPr anchor="b" anchorCtr="0">
            <a:norm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D4E99DEB-F720-4AE3-8EF2-5B527D10A95A}" type="datetime1">
              <a:rPr lang="en-US" smtClean="0">
                <a:solidFill>
                  <a:prstClr val="white"/>
                </a:solidFill>
              </a:rPr>
              <a:t>5/13/2020</a:t>
            </a:fld>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178980449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228600"/>
            <a:ext cx="11379200" cy="533400"/>
          </a:xfrm>
        </p:spPr>
        <p:txBody>
          <a:bodyPr>
            <a:noAutofit/>
          </a:bodyPr>
          <a:lstStyle>
            <a:lvl1pPr>
              <a:defRPr sz="3200">
                <a:solidFill>
                  <a:schemeClr val="tx2"/>
                </a:solidFill>
              </a:defRPr>
            </a:lvl1pPr>
          </a:lstStyle>
          <a:p>
            <a:r>
              <a:rPr lang="en-US" dirty="0"/>
              <a:t>Click to edit Topic title</a:t>
            </a:r>
          </a:p>
        </p:txBody>
      </p:sp>
      <p:sp>
        <p:nvSpPr>
          <p:cNvPr id="8" name="Text Placeholder 7"/>
          <p:cNvSpPr>
            <a:spLocks noGrp="1"/>
          </p:cNvSpPr>
          <p:nvPr>
            <p:ph type="body" sz="quarter" idx="13" hasCustomPrompt="1"/>
          </p:nvPr>
        </p:nvSpPr>
        <p:spPr>
          <a:xfrm>
            <a:off x="406400" y="1219200"/>
            <a:ext cx="11379200" cy="5135880"/>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7620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0"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689AF234-E1AC-4A2C-96A1-C8E121344894}" type="datetime1">
              <a:rPr lang="en-US" smtClean="0">
                <a:solidFill>
                  <a:prstClr val="white"/>
                </a:solidFill>
              </a:rPr>
              <a:t>5/13/2020</a:t>
            </a:fld>
            <a:endParaRPr lang="en-US" dirty="0">
              <a:solidFill>
                <a:prstClr val="white"/>
              </a:solidFill>
            </a:endParaRP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211994932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11379200" cy="914400"/>
          </a:xfrm>
        </p:spPr>
        <p:txBody>
          <a:bodyPr anchor="b" anchorCtr="0">
            <a:normAutofit/>
          </a:bodyPr>
          <a:lstStyle>
            <a:lvl1pPr>
              <a:defRPr sz="3200">
                <a:solidFill>
                  <a:schemeClr val="tx2"/>
                </a:solidFill>
              </a:defRPr>
            </a:lvl1pPr>
          </a:lstStyle>
          <a:p>
            <a:r>
              <a:rPr lang="en-US" dirty="0"/>
              <a:t>Click to edit Master title style</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1CF7BDAD-B949-4417-B9BD-E7DA2CDC5AF3}" type="datetime1">
              <a:rPr lang="en-US" smtClean="0">
                <a:solidFill>
                  <a:prstClr val="white"/>
                </a:solidFill>
              </a:rPr>
              <a:t>5/13/2020</a:t>
            </a:fld>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06939637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sp>
        <p:nvSpPr>
          <p:cNvPr id="2" name="Title 1"/>
          <p:cNvSpPr>
            <a:spLocks noGrp="1"/>
          </p:cNvSpPr>
          <p:nvPr>
            <p:ph type="title"/>
          </p:nvPr>
        </p:nvSpPr>
        <p:spPr>
          <a:xfrm>
            <a:off x="406400" y="228599"/>
            <a:ext cx="11379200" cy="533400"/>
          </a:xfrm>
        </p:spPr>
        <p:txBody>
          <a:bodyPr/>
          <a:lstStyle>
            <a:lvl1pPr>
              <a:defRPr>
                <a:solidFill>
                  <a:schemeClr val="tx2"/>
                </a:solidFill>
              </a:defRPr>
            </a:lvl1pPr>
          </a:lstStyle>
          <a:p>
            <a:r>
              <a:rPr lang="en-US" dirty="0"/>
              <a:t>Click to edit Master title style</a:t>
            </a:r>
          </a:p>
        </p:txBody>
      </p:sp>
      <p:sp>
        <p:nvSpPr>
          <p:cNvPr id="8" name="Text Placeholder 9"/>
          <p:cNvSpPr>
            <a:spLocks noGrp="1"/>
          </p:cNvSpPr>
          <p:nvPr>
            <p:ph type="body" sz="quarter" idx="14"/>
          </p:nvPr>
        </p:nvSpPr>
        <p:spPr>
          <a:xfrm>
            <a:off x="609600" y="788634"/>
            <a:ext cx="111760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sp>
        <p:nvSpPr>
          <p:cNvPr id="2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BE90D33A-EB21-43BC-AA67-F5DB3C7BA568}" type="datetime1">
              <a:rPr lang="en-US" smtClean="0">
                <a:solidFill>
                  <a:prstClr val="white"/>
                </a:solidFill>
              </a:rPr>
              <a:t>5/13/2020</a:t>
            </a:fld>
            <a:endParaRPr lang="en-US" dirty="0">
              <a:solidFill>
                <a:prstClr val="white"/>
              </a:solidFill>
            </a:endParaRP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180115807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sp>
        <p:nvSpPr>
          <p:cNvPr id="2" name="Title 1"/>
          <p:cNvSpPr>
            <a:spLocks noGrp="1"/>
          </p:cNvSpPr>
          <p:nvPr>
            <p:ph type="title"/>
          </p:nvPr>
        </p:nvSpPr>
        <p:spPr>
          <a:xfrm>
            <a:off x="406400" y="155450"/>
            <a:ext cx="4267200" cy="717551"/>
          </a:xfrm>
        </p:spPr>
        <p:txBody>
          <a:bodyPr anchor="b" anchorCtr="0">
            <a:normAutofit/>
          </a:bodyPr>
          <a:lstStyle>
            <a:lvl1pPr algn="l">
              <a:defRPr sz="1800" b="0">
                <a:solidFill>
                  <a:schemeClr val="tx2"/>
                </a:solidFill>
              </a:defRPr>
            </a:lvl1pPr>
          </a:lstStyle>
          <a:p>
            <a:r>
              <a:rPr lang="en-US"/>
              <a:t>Click to edit Master title style</a:t>
            </a:r>
            <a:endParaRPr lang="en-US" dirty="0"/>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1" name="Picture Placeholder 14"/>
          <p:cNvSpPr>
            <a:spLocks noGrp="1"/>
          </p:cNvSpPr>
          <p:nvPr>
            <p:ph type="pic" sz="quarter" idx="17"/>
          </p:nvPr>
        </p:nvSpPr>
        <p:spPr>
          <a:xfrm>
            <a:off x="4767072" y="155448"/>
            <a:ext cx="6815328" cy="6126480"/>
          </a:xfrm>
        </p:spPr>
        <p:txBody>
          <a:bodyPr>
            <a:normAutofit/>
          </a:bodyPr>
          <a:lstStyle>
            <a:lvl1pPr>
              <a:buFont typeface="Arial" pitchFamily="34" charset="0"/>
              <a:buNone/>
              <a:defRPr sz="1600"/>
            </a:lvl1pPr>
          </a:lstStyle>
          <a:p>
            <a:r>
              <a:rPr lang="en-US" dirty="0"/>
              <a:t>Click icon to add picture</a:t>
            </a:r>
          </a:p>
        </p:txBody>
      </p:sp>
      <p:sp>
        <p:nvSpPr>
          <p:cNvPr id="1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B57665A2-4C0B-4888-9E4C-44948804035F}" type="datetime1">
              <a:rPr lang="en-US" smtClean="0">
                <a:solidFill>
                  <a:prstClr val="white"/>
                </a:solidFill>
              </a:rPr>
              <a:t>5/13/2020</a:t>
            </a:fld>
            <a:endParaRPr lang="en-US" dirty="0">
              <a:solidFill>
                <a:prstClr val="white"/>
              </a:solidFill>
            </a:endParaRP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3"/>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3"/>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2163373488"/>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8D87B244-E875-48CB-8BD7-6A15E9E89297}" type="datetime1">
              <a:rPr lang="en-US" smtClean="0">
                <a:solidFill>
                  <a:prstClr val="white"/>
                </a:solidFill>
              </a:rPr>
              <a:t>5/13/2020</a:t>
            </a:fld>
            <a:endParaRPr lang="en-US" dirty="0">
              <a:solidFill>
                <a:prstClr val="white"/>
              </a:solidFill>
            </a:endParaRP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49557565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8"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1F97234A-7C8F-483F-ADDC-A73B01AB87D5}" type="datetime1">
              <a:rPr lang="en-US" smtClean="0">
                <a:solidFill>
                  <a:prstClr val="white"/>
                </a:solidFill>
              </a:rPr>
              <a:t>5/13/2020</a:t>
            </a:fld>
            <a:endParaRPr lang="en-US" dirty="0">
              <a:solidFill>
                <a:prstClr val="white"/>
              </a:soli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94385588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0800" y="1437167"/>
            <a:ext cx="7040880" cy="408051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Tree>
    <p:extLst>
      <p:ext uri="{BB962C8B-B14F-4D97-AF65-F5344CB8AC3E}">
        <p14:creationId xmlns:p14="http://schemas.microsoft.com/office/powerpoint/2010/main" val="90116181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 Deck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Course Title</a:t>
            </a:r>
          </a:p>
        </p:txBody>
      </p:sp>
      <p:sp>
        <p:nvSpPr>
          <p:cNvPr id="3" name="Subtitle 2"/>
          <p:cNvSpPr>
            <a:spLocks noGrp="1"/>
          </p:cNvSpPr>
          <p:nvPr>
            <p:ph type="subTitle" idx="1" hasCustomPrompt="1"/>
          </p:nvPr>
        </p:nvSpPr>
        <p:spPr>
          <a:xfrm>
            <a:off x="853440" y="3291840"/>
            <a:ext cx="10728960" cy="1005840"/>
          </a:xfrm>
        </p:spPr>
        <p:txBody>
          <a:bodyPr>
            <a:normAutofit/>
          </a:bodyPr>
          <a:lstStyle>
            <a:lvl1pPr marL="0" marR="0" indent="0" algn="l" defTabSz="914400" rtl="0" eaLnBrk="1" fontAlgn="auto" latinLnBrk="0" hangingPunct="1">
              <a:lnSpc>
                <a:spcPct val="100000"/>
              </a:lnSpc>
              <a:spcBef>
                <a:spcPct val="20000"/>
              </a:spcBef>
              <a:spcAft>
                <a:spcPts val="0"/>
              </a:spcAft>
              <a:buClrTx/>
              <a:buSzPct val="100000"/>
              <a:buFont typeface="Arial" pitchFamily="34" charset="0"/>
              <a:buNone/>
              <a:tabLst/>
              <a:defRPr sz="2400">
                <a:solidFill>
                  <a:schemeClr val="tx2"/>
                </a:solidFill>
                <a:latin typeface="+mj-lt"/>
              </a:defRPr>
            </a:lvl1pPr>
            <a:lvl2pPr marL="4572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800">
                <a:solidFill>
                  <a:schemeClr val="tx1">
                    <a:lumMod val="75000"/>
                    <a:lumOff val="25000"/>
                  </a:schemeClr>
                </a:solidFill>
              </a:defRPr>
            </a:lvl2pPr>
            <a:lvl3pPr marL="9144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600">
                <a:solidFill>
                  <a:schemeClr val="tx1">
                    <a:lumMod val="75000"/>
                    <a:lumOff val="25000"/>
                  </a:schemeClr>
                </a:solidFill>
              </a:defRPr>
            </a:lvl3pPr>
            <a:lvl4pPr marL="13716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400">
                <a:solidFill>
                  <a:schemeClr val="tx1">
                    <a:lumMod val="75000"/>
                    <a:lumOff val="25000"/>
                  </a:schemeClr>
                </a:solidFill>
              </a:defRPr>
            </a:lvl4pPr>
            <a:lvl5pPr marL="1828800" marR="0" indent="0" algn="l" defTabSz="914400" rtl="0" eaLnBrk="1" fontAlgn="auto" latinLnBrk="0" hangingPunct="1">
              <a:lnSpc>
                <a:spcPct val="100000"/>
              </a:lnSpc>
              <a:spcBef>
                <a:spcPct val="20000"/>
              </a:spcBef>
              <a:spcAft>
                <a:spcPts val="0"/>
              </a:spcAft>
              <a:buClrTx/>
              <a:buSzPct val="110000"/>
              <a:buFont typeface="Arial" pitchFamily="34" charset="0"/>
              <a:buNone/>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Module Title</a:t>
            </a:r>
          </a:p>
        </p:txBody>
      </p:sp>
      <p:sp>
        <p:nvSpPr>
          <p:cNvPr id="17" name="Date Placeholder 3"/>
          <p:cNvSpPr>
            <a:spLocks noGrp="1"/>
          </p:cNvSpPr>
          <p:nvPr>
            <p:ph type="dt" sz="half" idx="10"/>
          </p:nvPr>
        </p:nvSpPr>
        <p:spPr>
          <a:xfrm>
            <a:off x="1828800" y="6474431"/>
            <a:ext cx="1117600" cy="365125"/>
          </a:xfrm>
          <a:prstGeom prst="rect">
            <a:avLst/>
          </a:prstGeom>
        </p:spPr>
        <p:txBody>
          <a:bodyPr lIns="45720" anchor="ctr" anchorCtr="0"/>
          <a:lstStyle>
            <a:lvl1pPr algn="l">
              <a:defRPr>
                <a:solidFill>
                  <a:schemeClr val="tx1"/>
                </a:solidFill>
              </a:defRPr>
            </a:lvl1pPr>
          </a:lstStyle>
          <a:p>
            <a:fld id="{694CE046-2311-47C0-BE61-FAEE593E67AC}" type="datetime1">
              <a:rPr lang="en-US" smtClean="0">
                <a:solidFill>
                  <a:prstClr val="black"/>
                </a:solidFill>
              </a:rPr>
              <a:t>5/13/2020</a:t>
            </a:fld>
            <a:endParaRPr lang="en-US" dirty="0">
              <a:solidFill>
                <a:prstClr val="black"/>
              </a:solidFill>
            </a:endParaRPr>
          </a:p>
        </p:txBody>
      </p:sp>
      <p:sp>
        <p:nvSpPr>
          <p:cNvPr id="2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sp>
        <p:nvSpPr>
          <p:cNvPr id="24" name="Content Placeholder 22"/>
          <p:cNvSpPr>
            <a:spLocks noGrp="1"/>
          </p:cNvSpPr>
          <p:nvPr>
            <p:ph sz="quarter" idx="18" hasCustomPrompt="1"/>
          </p:nvPr>
        </p:nvSpPr>
        <p:spPr>
          <a:xfrm>
            <a:off x="0" y="5796017"/>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Title</a:t>
            </a:r>
          </a:p>
        </p:txBody>
      </p:sp>
      <p:sp>
        <p:nvSpPr>
          <p:cNvPr id="25" name="Content Placeholder 22"/>
          <p:cNvSpPr>
            <a:spLocks noGrp="1"/>
          </p:cNvSpPr>
          <p:nvPr>
            <p:ph sz="quarter" idx="19" hasCustomPrompt="1"/>
          </p:nvPr>
        </p:nvSpPr>
        <p:spPr>
          <a:xfrm>
            <a:off x="0" y="6117267"/>
            <a:ext cx="3556000" cy="304800"/>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Company</a:t>
            </a:r>
          </a:p>
        </p:txBody>
      </p:sp>
      <p:sp>
        <p:nvSpPr>
          <p:cNvPr id="11" name="Content Placeholder 22"/>
          <p:cNvSpPr>
            <a:spLocks noGrp="1"/>
          </p:cNvSpPr>
          <p:nvPr>
            <p:ph sz="quarter" idx="20" hasCustomPrompt="1"/>
          </p:nvPr>
        </p:nvSpPr>
        <p:spPr>
          <a:xfrm>
            <a:off x="0" y="5468183"/>
            <a:ext cx="3556000" cy="301752"/>
          </a:xfrm>
        </p:spPr>
        <p:txBody>
          <a:bodyPr>
            <a:normAutofit/>
          </a:bodyPr>
          <a:lstStyle>
            <a:lvl1pPr>
              <a:buFont typeface="Arial" pitchFamily="34" charset="0"/>
              <a:buNone/>
              <a:defRPr sz="1200">
                <a:solidFill>
                  <a:schemeClr val="tx1">
                    <a:lumMod val="65000"/>
                    <a:lumOff val="35000"/>
                  </a:schemeClr>
                </a:solidFill>
              </a:defRPr>
            </a:lvl1pPr>
          </a:lstStyle>
          <a:p>
            <a:pPr lvl="0"/>
            <a:r>
              <a:rPr lang="en-US" dirty="0"/>
              <a:t>Click to enter Presenter Name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95178" y="1"/>
            <a:ext cx="4596825" cy="1028571"/>
          </a:xfrm>
          <a:prstGeom prst="rect">
            <a:avLst/>
          </a:prstGeom>
        </p:spPr>
      </p:pic>
    </p:spTree>
    <p:extLst>
      <p:ext uri="{BB962C8B-B14F-4D97-AF65-F5344CB8AC3E}">
        <p14:creationId xmlns:p14="http://schemas.microsoft.com/office/powerpoint/2010/main" val="22914787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35508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420711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 Section Intro Pic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20" y="2194560"/>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Section title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2"/>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2"/>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2"/>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Section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21A53894-55BB-41A9-AB12-CF4478A443CD}"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479242310"/>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b" anchorCtr="0">
            <a:normAutofit/>
          </a:bodyPr>
          <a:lstStyle>
            <a:lvl1pPr>
              <a:defRPr sz="3200">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B070E855-75C7-44D4-9CCB-8A30AA7E964F}" type="datetime1">
              <a:rPr lang="en-US" smtClean="0">
                <a:solidFill>
                  <a:prstClr val="white"/>
                </a:solidFill>
              </a:rPr>
              <a:t>5/13/2020</a:t>
            </a:fld>
            <a:endParaRPr lang="en-US" dirty="0">
              <a:solidFill>
                <a:prstClr val="white"/>
              </a:solidFill>
            </a:endParaRPr>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232547054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8600"/>
            <a:ext cx="11379200" cy="533400"/>
          </a:xfrm>
        </p:spPr>
        <p:txBody>
          <a:bodyPr>
            <a:noAutofit/>
          </a:bodyPr>
          <a:lstStyle>
            <a:lvl1pPr>
              <a:defRPr sz="3200">
                <a:solidFill>
                  <a:schemeClr val="tx2"/>
                </a:solidFill>
              </a:defRPr>
            </a:lvl1pPr>
          </a:lstStyle>
          <a:p>
            <a:r>
              <a:rPr lang="en-US" dirty="0"/>
              <a:t>Click to edit Topic title</a:t>
            </a:r>
          </a:p>
        </p:txBody>
      </p:sp>
      <p:sp>
        <p:nvSpPr>
          <p:cNvPr id="8" name="Text Placeholder 7"/>
          <p:cNvSpPr>
            <a:spLocks noGrp="1"/>
          </p:cNvSpPr>
          <p:nvPr>
            <p:ph type="body" sz="quarter" idx="13" hasCustomPrompt="1"/>
          </p:nvPr>
        </p:nvSpPr>
        <p:spPr>
          <a:xfrm>
            <a:off x="406400" y="1219200"/>
            <a:ext cx="11379200" cy="5135880"/>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09600" y="7620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a:t>Click to edit Topic Subtitle</a:t>
            </a:r>
          </a:p>
        </p:txBody>
      </p:sp>
      <p:sp>
        <p:nvSpPr>
          <p:cNvPr id="30"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A319DF78-9405-42CA-B7D0-1A1C3619CDBC}" type="datetime1">
              <a:rPr lang="en-US" smtClean="0">
                <a:solidFill>
                  <a:prstClr val="white"/>
                </a:solidFill>
              </a:rPr>
              <a:t>5/13/2020</a:t>
            </a:fld>
            <a:endParaRPr lang="en-US" dirty="0">
              <a:solidFill>
                <a:prstClr val="white"/>
              </a:solidFill>
            </a:endParaRP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156509080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2.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9200" cy="914400"/>
          </a:xfrm>
        </p:spPr>
        <p:txBody>
          <a:bodyPr anchor="b" anchorCtr="0">
            <a:normAutofit/>
          </a:bodyPr>
          <a:lstStyle>
            <a:lvl1pPr>
              <a:defRPr sz="3200">
                <a:solidFill>
                  <a:schemeClr val="tx2"/>
                </a:solidFill>
              </a:defRPr>
            </a:lvl1pPr>
          </a:lstStyle>
          <a:p>
            <a:r>
              <a:rPr lang="en-US" dirty="0"/>
              <a:t>Click to edit Master title style</a:t>
            </a:r>
          </a:p>
        </p:txBody>
      </p:sp>
      <p:sp>
        <p:nvSpPr>
          <p:cNvPr id="22" name="Footer Placeholder 4"/>
          <p:cNvSpPr>
            <a:spLocks noGrp="1"/>
          </p:cNvSpPr>
          <p:nvPr>
            <p:ph type="ftr" sz="quarter" idx="11"/>
          </p:nvPr>
        </p:nvSpPr>
        <p:spPr>
          <a:xfrm>
            <a:off x="3535680" y="6476304"/>
            <a:ext cx="48768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2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4CCA791C-9185-4B22-84BC-9346CBE5C00F}" type="datetime1">
              <a:rPr lang="en-US" smtClean="0">
                <a:solidFill>
                  <a:prstClr val="white"/>
                </a:solidFill>
              </a:rPr>
              <a:t>5/13/2020</a:t>
            </a:fld>
            <a:endParaRPr lang="en-US" dirty="0">
              <a:solidFill>
                <a:prstClr val="white"/>
              </a:solidFill>
            </a:endParaRPr>
          </a:p>
        </p:txBody>
      </p:sp>
      <p:sp>
        <p:nvSpPr>
          <p:cNvPr id="24"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224795120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4 Title_Sub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599"/>
            <a:ext cx="11379200" cy="533400"/>
          </a:xfrm>
        </p:spPr>
        <p:txBody>
          <a:bodyPr/>
          <a:lstStyle>
            <a:lvl1pPr>
              <a:defRPr>
                <a:solidFill>
                  <a:schemeClr val="tx2"/>
                </a:solidFill>
              </a:defRPr>
            </a:lvl1pPr>
          </a:lstStyle>
          <a:p>
            <a:r>
              <a:rPr lang="en-US" dirty="0"/>
              <a:t>Click to edit Master title style</a:t>
            </a:r>
          </a:p>
        </p:txBody>
      </p:sp>
      <p:sp>
        <p:nvSpPr>
          <p:cNvPr id="8" name="Text Placeholder 9"/>
          <p:cNvSpPr>
            <a:spLocks noGrp="1"/>
          </p:cNvSpPr>
          <p:nvPr>
            <p:ph type="body" sz="quarter" idx="14"/>
          </p:nvPr>
        </p:nvSpPr>
        <p:spPr>
          <a:xfrm>
            <a:off x="609600" y="788634"/>
            <a:ext cx="111760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sp>
        <p:nvSpPr>
          <p:cNvPr id="2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515BEF0A-E445-43EB-98E1-79B3D4B7EA30}" type="datetime1">
              <a:rPr lang="en-US" smtClean="0">
                <a:solidFill>
                  <a:prstClr val="white"/>
                </a:solidFill>
              </a:rPr>
              <a:t>5/13/2020</a:t>
            </a:fld>
            <a:endParaRPr lang="en-US" dirty="0">
              <a:solidFill>
                <a:prstClr val="white"/>
              </a:solidFill>
            </a:endParaRPr>
          </a:p>
        </p:txBody>
      </p:sp>
      <p:sp>
        <p:nvSpPr>
          <p:cNvPr id="2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6"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93007532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5 Topic Title_Caption_Pictur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155450"/>
            <a:ext cx="4267200" cy="717551"/>
          </a:xfrm>
        </p:spPr>
        <p:txBody>
          <a:bodyPr anchor="b" anchorCtr="0">
            <a:normAutofit/>
          </a:bodyPr>
          <a:lstStyle>
            <a:lvl1pPr algn="l">
              <a:defRPr sz="1800" b="0">
                <a:solidFill>
                  <a:schemeClr val="tx2"/>
                </a:solidFill>
              </a:defRPr>
            </a:lvl1pPr>
          </a:lstStyle>
          <a:p>
            <a:r>
              <a:rPr lang="en-US"/>
              <a:t>Click to edit Master title style</a:t>
            </a:r>
            <a:endParaRPr lang="en-US" dirty="0"/>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11" name="Picture Placeholder 14"/>
          <p:cNvSpPr>
            <a:spLocks noGrp="1"/>
          </p:cNvSpPr>
          <p:nvPr>
            <p:ph type="pic" sz="quarter" idx="17"/>
          </p:nvPr>
        </p:nvSpPr>
        <p:spPr>
          <a:xfrm>
            <a:off x="4767072" y="155448"/>
            <a:ext cx="6815328" cy="6126480"/>
          </a:xfrm>
        </p:spPr>
        <p:txBody>
          <a:bodyPr>
            <a:normAutofit/>
          </a:bodyPr>
          <a:lstStyle>
            <a:lvl1pPr>
              <a:buFont typeface="Arial" pitchFamily="34" charset="0"/>
              <a:buNone/>
              <a:defRPr sz="1600"/>
            </a:lvl1pPr>
          </a:lstStyle>
          <a:p>
            <a:r>
              <a:rPr lang="en-US" dirty="0"/>
              <a:t>Click icon to add picture</a:t>
            </a:r>
          </a:p>
        </p:txBody>
      </p:sp>
      <p:sp>
        <p:nvSpPr>
          <p:cNvPr id="13"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BA7067EA-838B-4061-8CCC-8162F382C30E}" type="datetime1">
              <a:rPr lang="en-US" smtClean="0">
                <a:solidFill>
                  <a:prstClr val="white"/>
                </a:solidFill>
              </a:rPr>
              <a:t>5/13/2020</a:t>
            </a:fld>
            <a:endParaRPr lang="en-US" dirty="0">
              <a:solidFill>
                <a:prstClr val="white"/>
              </a:solidFill>
            </a:endParaRPr>
          </a:p>
        </p:txBody>
      </p:sp>
      <p:sp>
        <p:nvSpPr>
          <p:cNvPr id="14" name="Subtitle 2"/>
          <p:cNvSpPr>
            <a:spLocks noGrp="1"/>
          </p:cNvSpPr>
          <p:nvPr>
            <p:ph type="subTitle" idx="1" hasCustomPrompt="1"/>
          </p:nvPr>
        </p:nvSpPr>
        <p:spPr>
          <a:xfrm>
            <a:off x="406400" y="979967"/>
            <a:ext cx="4267200" cy="5303520"/>
          </a:xfrm>
        </p:spPr>
        <p:txBody>
          <a:bodyPr/>
          <a:lstStyle>
            <a:lvl1pPr marL="236538" marR="0" indent="-225425" algn="l" defTabSz="914400" rtl="0" eaLnBrk="1" fontAlgn="auto" latinLnBrk="0" hangingPunct="1">
              <a:lnSpc>
                <a:spcPct val="100000"/>
              </a:lnSpc>
              <a:spcBef>
                <a:spcPct val="20000"/>
              </a:spcBef>
              <a:spcAft>
                <a:spcPts val="0"/>
              </a:spcAft>
              <a:buClrTx/>
              <a:buSzPct val="100000"/>
              <a:buFontTx/>
              <a:buBlip>
                <a:blip r:embed="rId4"/>
              </a:buBlip>
              <a:tabLst/>
              <a:defRPr sz="1600">
                <a:solidFill>
                  <a:schemeClr val="tx2"/>
                </a:solidFill>
                <a:latin typeface="+mj-lt"/>
              </a:defRPr>
            </a:lvl1pPr>
            <a:lvl2pPr marL="573088" marR="0" indent="-233363" algn="l" defTabSz="914400" rtl="0" eaLnBrk="1" fontAlgn="auto" latinLnBrk="0" hangingPunct="1">
              <a:lnSpc>
                <a:spcPct val="100000"/>
              </a:lnSpc>
              <a:spcBef>
                <a:spcPct val="20000"/>
              </a:spcBef>
              <a:spcAft>
                <a:spcPts val="0"/>
              </a:spcAft>
              <a:buClrTx/>
              <a:buSzPct val="110000"/>
              <a:buFontTx/>
              <a:buBlip>
                <a:blip r:embed="rId4"/>
              </a:buBlip>
              <a:tabLst/>
              <a:defRPr sz="1400">
                <a:solidFill>
                  <a:schemeClr val="tx1">
                    <a:lumMod val="75000"/>
                    <a:lumOff val="25000"/>
                  </a:schemeClr>
                </a:solidFill>
              </a:defRPr>
            </a:lvl2pPr>
            <a:lvl3pPr marL="9191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200">
                <a:solidFill>
                  <a:schemeClr val="tx1">
                    <a:lumMod val="75000"/>
                    <a:lumOff val="25000"/>
                  </a:schemeClr>
                </a:solidFill>
              </a:defRPr>
            </a:lvl3pPr>
            <a:lvl4pPr marL="1249363" marR="0" indent="-228600" algn="l" defTabSz="914400" rtl="0" eaLnBrk="1" fontAlgn="auto" latinLnBrk="0" hangingPunct="1">
              <a:lnSpc>
                <a:spcPct val="100000"/>
              </a:lnSpc>
              <a:spcBef>
                <a:spcPct val="20000"/>
              </a:spcBef>
              <a:spcAft>
                <a:spcPts val="0"/>
              </a:spcAft>
              <a:buClrTx/>
              <a:buSzPct val="110000"/>
              <a:buFontTx/>
              <a:buBlip>
                <a:blip r:embed="rId4"/>
              </a:buBlip>
              <a:tabLst/>
              <a:defRPr sz="1100">
                <a:solidFill>
                  <a:schemeClr val="tx1">
                    <a:lumMod val="75000"/>
                    <a:lumOff val="25000"/>
                  </a:schemeClr>
                </a:solidFill>
              </a:defRPr>
            </a:lvl4pPr>
            <a:lvl5pPr marL="1600200" marR="0" indent="-228600" algn="l" defTabSz="914400" rtl="0" eaLnBrk="1" fontAlgn="auto" latinLnBrk="0" hangingPunct="1">
              <a:lnSpc>
                <a:spcPct val="100000"/>
              </a:lnSpc>
              <a:spcBef>
                <a:spcPct val="20000"/>
              </a:spcBef>
              <a:spcAft>
                <a:spcPts val="0"/>
              </a:spcAft>
              <a:buClrTx/>
              <a:buSzPct val="110000"/>
              <a:buFontTx/>
              <a:buBlip>
                <a:blip r:embed="rId4"/>
              </a:buBlip>
              <a:tabLst/>
              <a:defRPr sz="10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62780788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2.6 Picture_Caption_Tex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609600" y="4953001"/>
            <a:ext cx="11074400" cy="566739"/>
          </a:xfrm>
        </p:spPr>
        <p:txBody>
          <a:bodyPr anchor="b">
            <a:normAutofit/>
          </a:bodyPr>
          <a:lstStyle>
            <a:lvl1pPr algn="l">
              <a:defRPr sz="1600" b="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04800" y="155448"/>
            <a:ext cx="11582400" cy="4721352"/>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12800" y="5529467"/>
            <a:ext cx="10871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4CD745DB-F25F-4341-84D7-39E90BFACC74}" type="datetime1">
              <a:rPr lang="en-US" smtClean="0">
                <a:solidFill>
                  <a:prstClr val="white"/>
                </a:solidFill>
              </a:rPr>
              <a:t>5/13/2020</a:t>
            </a:fld>
            <a:endParaRPr lang="en-US" dirty="0">
              <a:solidFill>
                <a:prstClr val="white"/>
              </a:solidFill>
            </a:endParaRPr>
          </a:p>
        </p:txBody>
      </p:sp>
      <p:sp>
        <p:nvSpPr>
          <p:cNvPr id="26"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7"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3458123254"/>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8"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fld id="{CBC90D17-FD6F-4C89-941D-D48358D6D58B}" type="datetime1">
              <a:rPr lang="en-US" smtClean="0">
                <a:solidFill>
                  <a:prstClr val="white"/>
                </a:solidFill>
              </a:rPr>
              <a:t>5/13/2020</a:t>
            </a:fld>
            <a:endParaRPr lang="en-US" dirty="0">
              <a:solidFill>
                <a:prstClr val="white"/>
              </a:solidFill>
            </a:endParaRP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52342387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3.1 Action Plan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E2E96415-8087-49CE-801D-67BDA8AF3B52}"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Action Plan</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125762139"/>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3.2 Demo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D8ABAF83-C42F-46D6-84E4-AEF8FEF078A6}"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Demonstration</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62135724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37922602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3.3 Activity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DF2D55F7-9BDF-4574-BEA7-44CBA18557C0}"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Activity</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2276562682"/>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3.4 Discussion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3AA26054-E417-46A4-89C3-EA4BA453B0AF}"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Discussion</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1028283961"/>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3.5 Lab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BFEDEE36-CD9A-4F25-A0CB-AE5719308582}"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Lab</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135333067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3.6 Multimedia Pic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
        <p:nvSpPr>
          <p:cNvPr id="2" name="Title 1"/>
          <p:cNvSpPr>
            <a:spLocks noGrp="1"/>
          </p:cNvSpPr>
          <p:nvPr>
            <p:ph type="ctrTitle"/>
          </p:nvPr>
        </p:nvSpPr>
        <p:spPr>
          <a:xfrm>
            <a:off x="731520" y="2194559"/>
            <a:ext cx="10850880" cy="1005840"/>
          </a:xfrm>
        </p:spPr>
        <p:txBody>
          <a:bodyPr anchor="b" anchorCtr="0">
            <a:normAutofit/>
          </a:bodyPr>
          <a:lstStyle>
            <a:lvl1pPr algn="l">
              <a:defRPr sz="3200">
                <a:solidFill>
                  <a:schemeClr val="tx2"/>
                </a:solidFill>
                <a:effectLst>
                  <a:outerShdw blurRad="50800" dist="38100" dir="2700000" algn="tl" rotWithShape="0">
                    <a:prstClr val="black">
                      <a:alpha val="40000"/>
                    </a:prstClr>
                  </a:outerShdw>
                </a:effectLst>
                <a:latin typeface="+mj-lt"/>
              </a:defRPr>
            </a:lvl1pPr>
          </a:lstStyle>
          <a:p>
            <a:r>
              <a:rPr lang="en-US" dirty="0"/>
              <a:t>Click to edit Master title style</a:t>
            </a:r>
          </a:p>
        </p:txBody>
      </p:sp>
      <p:sp>
        <p:nvSpPr>
          <p:cNvPr id="3" name="Subtitle 2"/>
          <p:cNvSpPr>
            <a:spLocks noGrp="1"/>
          </p:cNvSpPr>
          <p:nvPr>
            <p:ph type="subTitle" idx="1" hasCustomPrompt="1"/>
          </p:nvPr>
        </p:nvSpPr>
        <p:spPr>
          <a:xfrm>
            <a:off x="853440" y="3291840"/>
            <a:ext cx="10728960" cy="3017520"/>
          </a:xfrm>
        </p:spPr>
        <p:txBody>
          <a:bodyPr/>
          <a:lstStyle>
            <a:lvl1pPr marL="342900" marR="0" indent="-342900" algn="l" defTabSz="914400" rtl="0" eaLnBrk="1" fontAlgn="auto" latinLnBrk="0" hangingPunct="1">
              <a:lnSpc>
                <a:spcPct val="100000"/>
              </a:lnSpc>
              <a:spcBef>
                <a:spcPct val="20000"/>
              </a:spcBef>
              <a:spcAft>
                <a:spcPts val="0"/>
              </a:spcAft>
              <a:buClrTx/>
              <a:buSzPct val="100000"/>
              <a:buFontTx/>
              <a:buBlip>
                <a:blip r:embed="rId3"/>
              </a:buBlip>
              <a:tabLst/>
              <a:defRPr sz="2000">
                <a:solidFill>
                  <a:schemeClr val="tx2"/>
                </a:solidFill>
                <a:latin typeface="+mj-lt"/>
              </a:defRPr>
            </a:lvl1pPr>
            <a:lvl2pPr marL="742950" marR="0" indent="-285750" algn="l" defTabSz="914400" rtl="0" eaLnBrk="1" fontAlgn="auto" latinLnBrk="0" hangingPunct="1">
              <a:lnSpc>
                <a:spcPct val="100000"/>
              </a:lnSpc>
              <a:spcBef>
                <a:spcPct val="20000"/>
              </a:spcBef>
              <a:spcAft>
                <a:spcPts val="0"/>
              </a:spcAft>
              <a:buClrTx/>
              <a:buSzPct val="110000"/>
              <a:buFontTx/>
              <a:buBlip>
                <a:blip r:embed="rId3"/>
              </a:buBlip>
              <a:tabLst/>
              <a:defRPr sz="1800">
                <a:solidFill>
                  <a:schemeClr val="tx1">
                    <a:lumMod val="75000"/>
                    <a:lumOff val="25000"/>
                  </a:schemeClr>
                </a:solidFill>
              </a:defRPr>
            </a:lvl2pPr>
            <a:lvl3pPr marL="11430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600">
                <a:solidFill>
                  <a:schemeClr val="tx1">
                    <a:lumMod val="75000"/>
                    <a:lumOff val="25000"/>
                  </a:schemeClr>
                </a:solidFill>
              </a:defRPr>
            </a:lvl3pPr>
            <a:lvl4pPr marL="16002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400">
                <a:solidFill>
                  <a:schemeClr val="tx1">
                    <a:lumMod val="75000"/>
                    <a:lumOff val="25000"/>
                  </a:schemeClr>
                </a:solidFill>
              </a:defRPr>
            </a:lvl4pPr>
            <a:lvl5pPr marL="2057400" marR="0" indent="-228600" algn="l" defTabSz="914400" rtl="0" eaLnBrk="1" fontAlgn="auto" latinLnBrk="0" hangingPunct="1">
              <a:lnSpc>
                <a:spcPct val="100000"/>
              </a:lnSpc>
              <a:spcBef>
                <a:spcPct val="20000"/>
              </a:spcBef>
              <a:spcAft>
                <a:spcPts val="0"/>
              </a:spcAft>
              <a:buClrTx/>
              <a:buSzPct val="110000"/>
              <a:buFontTx/>
              <a:buBlip>
                <a:blip r:embed="rId3"/>
              </a:buBlip>
              <a:tabLst/>
              <a:defRPr sz="1200">
                <a:solidFill>
                  <a:schemeClr val="tx1">
                    <a:lumMod val="75000"/>
                    <a:lumOff val="2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p:cNvSpPr>
            <a:spLocks noGrp="1"/>
          </p:cNvSpPr>
          <p:nvPr>
            <p:ph type="ftr" sz="quarter" idx="11"/>
          </p:nvPr>
        </p:nvSpPr>
        <p:spPr>
          <a:xfrm>
            <a:off x="3535680" y="6476304"/>
            <a:ext cx="4876800" cy="365125"/>
          </a:xfrm>
          <a:prstGeom prst="rect">
            <a:avLst/>
          </a:prstGeom>
        </p:spPr>
        <p:txBody>
          <a:bodyPr anchor="ctr" anchorCtr="0"/>
          <a:lstStyle>
            <a:lvl1pPr algn="ctr">
              <a:defRPr>
                <a:solidFill>
                  <a:schemeClr val="tx1"/>
                </a:solidFill>
              </a:defRPr>
            </a:lvl1pPr>
          </a:lstStyle>
          <a:p>
            <a:endParaRPr lang="en-US" dirty="0">
              <a:solidFill>
                <a:prstClr val="black"/>
              </a:solidFill>
            </a:endParaRPr>
          </a:p>
        </p:txBody>
      </p:sp>
      <p:sp>
        <p:nvSpPr>
          <p:cNvPr id="14"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tx1"/>
                </a:solidFill>
              </a:defRPr>
            </a:lvl1pPr>
          </a:lstStyle>
          <a:p>
            <a:fld id="{24BF0939-4D11-44AE-AF44-5E40D01F1B22}" type="datetime1">
              <a:rPr lang="en-US" smtClean="0">
                <a:solidFill>
                  <a:prstClr val="black"/>
                </a:solidFill>
              </a:rPr>
              <a:t>5/13/2020</a:t>
            </a:fld>
            <a:endParaRPr lang="en-US" dirty="0">
              <a:solidFill>
                <a:prstClr val="black"/>
              </a:solidFill>
            </a:endParaRPr>
          </a:p>
        </p:txBody>
      </p:sp>
      <p:sp>
        <p:nvSpPr>
          <p:cNvPr id="15"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
        <p:nvSpPr>
          <p:cNvPr id="11" name="TextBox 10"/>
          <p:cNvSpPr txBox="1"/>
          <p:nvPr userDrawn="1"/>
        </p:nvSpPr>
        <p:spPr>
          <a:xfrm>
            <a:off x="121920" y="1280160"/>
            <a:ext cx="1727200" cy="381000"/>
          </a:xfrm>
          <a:prstGeom prst="rect">
            <a:avLst/>
          </a:prstGeom>
          <a:noFill/>
          <a:effectLst>
            <a:outerShdw blurRad="50800" dist="38100" dir="2700000" algn="tl" rotWithShape="0">
              <a:prstClr val="black">
                <a:alpha val="40000"/>
              </a:prstClr>
            </a:outerShdw>
          </a:effectLst>
        </p:spPr>
        <p:txBody>
          <a:bodyPr wrap="none" rtlCol="0" anchor="ctr" anchorCtr="0">
            <a:noAutofit/>
          </a:bodyPr>
          <a:lstStyle/>
          <a:p>
            <a:pPr>
              <a:buSzPct val="110000"/>
              <a:buFont typeface="Arial" pitchFamily="34" charset="0"/>
              <a:buNone/>
            </a:pPr>
            <a:r>
              <a:rPr lang="en-US" sz="2800" b="1" dirty="0">
                <a:solidFill>
                  <a:prstClr val="white"/>
                </a:solidFill>
              </a:rPr>
              <a:t>Multimedia</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6400" y="6406859"/>
            <a:ext cx="1633869" cy="451143"/>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97554" y="6406934"/>
            <a:ext cx="2787673" cy="451067"/>
          </a:xfrm>
          <a:prstGeom prst="rect">
            <a:avLst/>
          </a:prstGeom>
        </p:spPr>
      </p:pic>
    </p:spTree>
    <p:extLst>
      <p:ext uri="{BB962C8B-B14F-4D97-AF65-F5344CB8AC3E}">
        <p14:creationId xmlns:p14="http://schemas.microsoft.com/office/powerpoint/2010/main" val="50337194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 MS-Closing Pic1">
    <p:bg>
      <p:bgPr>
        <a:solidFill>
          <a:schemeClr val="bg1"/>
        </a:solidFill>
        <a:effectLst/>
      </p:bgPr>
    </p:bg>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3535680" y="6474431"/>
            <a:ext cx="4876800" cy="365125"/>
          </a:xfrm>
          <a:prstGeom prst="rect">
            <a:avLst/>
          </a:prstGeom>
        </p:spPr>
        <p:txBody>
          <a:bodyPr anchor="ctr" anchorCtr="0"/>
          <a:lstStyle>
            <a:lvl1pPr>
              <a:defRPr>
                <a:solidFill>
                  <a:schemeClr val="tx1"/>
                </a:solidFill>
              </a:defRPr>
            </a:lvl1pPr>
          </a:lstStyle>
          <a:p>
            <a:endParaRPr lang="en-US" dirty="0">
              <a:solidFill>
                <a:prstClr val="black"/>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0800" y="1437167"/>
            <a:ext cx="7040880" cy="408051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97282"/>
            <a:ext cx="12192000" cy="913791"/>
          </a:xfrm>
          <a:prstGeom prst="rect">
            <a:avLst/>
          </a:prstGeom>
        </p:spPr>
      </p:pic>
    </p:spTree>
    <p:extLst>
      <p:ext uri="{BB962C8B-B14F-4D97-AF65-F5344CB8AC3E}">
        <p14:creationId xmlns:p14="http://schemas.microsoft.com/office/powerpoint/2010/main" val="2857129918"/>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5 Lega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p:nvPr>
        </p:nvSpPr>
        <p:spPr>
          <a:xfrm>
            <a:off x="406400" y="228600"/>
            <a:ext cx="11375136" cy="411480"/>
          </a:xfrm>
        </p:spPr>
        <p:txBody>
          <a:bodyPr>
            <a:noAutofit/>
          </a:bodyPr>
          <a:lstStyle>
            <a:lvl1pPr>
              <a:defRPr sz="2400">
                <a:solidFill>
                  <a:schemeClr val="tx2"/>
                </a:solidFill>
              </a:defRPr>
            </a:lvl1pPr>
          </a:lstStyle>
          <a:p>
            <a:r>
              <a:rPr lang="en-US" dirty="0"/>
              <a:t>Click to edit Master title style</a:t>
            </a:r>
          </a:p>
        </p:txBody>
      </p:sp>
      <p:sp>
        <p:nvSpPr>
          <p:cNvPr id="20" name="Text Placeholder 19"/>
          <p:cNvSpPr>
            <a:spLocks noGrp="1"/>
          </p:cNvSpPr>
          <p:nvPr>
            <p:ph type="body" sz="quarter" idx="13"/>
          </p:nvPr>
        </p:nvSpPr>
        <p:spPr>
          <a:xfrm>
            <a:off x="406400" y="914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4" name="Text Placeholder 19"/>
          <p:cNvSpPr>
            <a:spLocks noGrp="1"/>
          </p:cNvSpPr>
          <p:nvPr>
            <p:ph type="body" sz="quarter" idx="14"/>
          </p:nvPr>
        </p:nvSpPr>
        <p:spPr>
          <a:xfrm>
            <a:off x="406400" y="3962400"/>
            <a:ext cx="11375136"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406400" y="3276600"/>
            <a:ext cx="11375136"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a:t>Click to edit Master text styles</a:t>
            </a:r>
          </a:p>
        </p:txBody>
      </p:sp>
      <p:sp>
        <p:nvSpPr>
          <p:cNvPr id="30" name="Text Placeholder 29"/>
          <p:cNvSpPr>
            <a:spLocks noGrp="1"/>
          </p:cNvSpPr>
          <p:nvPr>
            <p:ph type="body" sz="quarter" idx="17"/>
          </p:nvPr>
        </p:nvSpPr>
        <p:spPr>
          <a:xfrm>
            <a:off x="406400" y="3725672"/>
            <a:ext cx="7315200" cy="228600"/>
          </a:xfrm>
        </p:spPr>
        <p:txBody>
          <a:bodyPr lIns="182880" tIns="0" rIns="182880" bIns="0" anchor="ctr" anchorCtr="0">
            <a:noAutofit/>
          </a:bodyPr>
          <a:lstStyle>
            <a:lvl1pPr marL="0" indent="0">
              <a:spcBef>
                <a:spcPts val="0"/>
              </a:spcBef>
              <a:buFont typeface="Arial" pitchFamily="34" charset="0"/>
              <a:buNone/>
              <a:defRPr sz="1050" b="0">
                <a:solidFill>
                  <a:schemeClr val="bg2"/>
                </a:solidFill>
              </a:defRPr>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a:t>Click to edit Master text styles</a:t>
            </a:r>
          </a:p>
        </p:txBody>
      </p:sp>
      <p:sp>
        <p:nvSpPr>
          <p:cNvPr id="14" name="Footer Placeholder 13"/>
          <p:cNvSpPr>
            <a:spLocks noGrp="1"/>
          </p:cNvSpPr>
          <p:nvPr>
            <p:ph type="ftr" sz="quarter" idx="20"/>
          </p:nvPr>
        </p:nvSpPr>
        <p:spPr>
          <a:xfrm>
            <a:off x="406400" y="675640"/>
            <a:ext cx="7315200" cy="228600"/>
          </a:xfrm>
        </p:spPr>
        <p:txBody>
          <a:bodyPr lIns="182880" tIns="0" rIns="182880" bIns="0"/>
          <a:lstStyle>
            <a:lvl1pPr algn="l">
              <a:defRPr sz="1050" b="0">
                <a:solidFill>
                  <a:schemeClr val="bg2"/>
                </a:solidFill>
              </a:defRPr>
            </a:lvl1pPr>
          </a:lstStyle>
          <a:p>
            <a:endParaRPr lang="en-US" dirty="0">
              <a:solidFill>
                <a:srgbClr val="277EB5"/>
              </a:solidFill>
            </a:endParaRP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58131" y="6406859"/>
            <a:ext cx="1633869" cy="451143"/>
          </a:xfrm>
          <a:prstGeom prst="rect">
            <a:avLst/>
          </a:prstGeom>
        </p:spPr>
      </p:pic>
    </p:spTree>
    <p:extLst>
      <p:ext uri="{BB962C8B-B14F-4D97-AF65-F5344CB8AC3E}">
        <p14:creationId xmlns:p14="http://schemas.microsoft.com/office/powerpoint/2010/main" val="83591721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570752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837058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2879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0451451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3.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4.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5.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3.pn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6.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2.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theme" Target="../theme/theme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D4E37B2-4305-4AD6-8B9B-67C13527B5E8}" type="datetime1">
              <a:rPr kumimoji="0" lang="en-US" sz="1200" b="0" i="0" u="none" strike="noStrike" kern="0" cap="none" spc="0" normalizeH="0" baseline="0" noProof="0" smtClean="0">
                <a:ln>
                  <a:noFill/>
                </a:ln>
                <a:solidFill>
                  <a:prstClr val="black">
                    <a:tint val="75000"/>
                  </a:prstClr>
                </a:solidFill>
                <a:effectLst/>
                <a:uLnTx/>
                <a:uFillTx/>
                <a:latin typeface="Segoe UI" panose="020B0502040204020203" pitchFamily="34" charset="0"/>
                <a:ea typeface="+mn-ea"/>
                <a:cs typeface="+mn-cs"/>
              </a:rPr>
              <a:t>5/13/2020</a:t>
            </a:fld>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0" cap="none" spc="0" normalizeH="0" baseline="0" noProof="0" smtClean="0">
                <a:ln>
                  <a:noFill/>
                </a:ln>
                <a:solidFill>
                  <a:prstClr val="black">
                    <a:tint val="75000"/>
                  </a:prstClr>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64654060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34" r:id="rId33"/>
  </p:sldLayoutIdLst>
  <p:hf hdr="0" ft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defTabSz="457200" eaLnBrk="0" fontAlgn="base" hangingPunct="0">
              <a:spcBef>
                <a:spcPct val="0"/>
              </a:spcBef>
              <a:spcAft>
                <a:spcPct val="0"/>
              </a:spcAft>
              <a:defRPr/>
            </a:pPr>
            <a:fld id="{A0AE9EC9-F182-4A35-8041-CBBE9CFA6E78}" type="slidenum">
              <a:rPr lang="en-US"/>
              <a:pPr defTabSz="457200"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3252569585"/>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748" r:id="rId23"/>
    <p:sldLayoutId id="2147483749" r:id="rId24"/>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ECE2D-6B01-4AE9-8BDE-CAC56CC1D8C4}" type="datetime1">
              <a:rPr lang="en-US" smtClean="0"/>
              <a:t>5/13/2020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1A263-57FD-4673-91BA-94D5FA3E6CB5}" type="slidenum">
              <a:rPr lang="en-US" smtClean="0"/>
              <a:t>‹#›</a:t>
            </a:fld>
            <a:endParaRPr lang="en-US" dirty="0"/>
          </a:p>
        </p:txBody>
      </p:sp>
    </p:spTree>
    <p:extLst>
      <p:ext uri="{BB962C8B-B14F-4D97-AF65-F5344CB8AC3E}">
        <p14:creationId xmlns:p14="http://schemas.microsoft.com/office/powerpoint/2010/main" val="144840324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2"/>
                </a:solidFill>
                <a:latin typeface="+mj-lt"/>
              </a:defRPr>
            </a:lvl1pPr>
          </a:lstStyle>
          <a:p>
            <a:endParaRPr lang="en-US" dirty="0">
              <a:solidFill>
                <a:srgbClr val="385593"/>
              </a:solidFill>
            </a:endParaRPr>
          </a:p>
        </p:txBody>
      </p:sp>
      <p:sp>
        <p:nvSpPr>
          <p:cNvPr id="16" name="Date Placeholder 3"/>
          <p:cNvSpPr>
            <a:spLocks noGrp="1"/>
          </p:cNvSpPr>
          <p:nvPr>
            <p:ph type="dt" sz="half" idx="2"/>
          </p:nvPr>
        </p:nvSpPr>
        <p:spPr>
          <a:xfrm>
            <a:off x="1828800" y="6474431"/>
            <a:ext cx="1117600" cy="365125"/>
          </a:xfrm>
          <a:prstGeom prst="rect">
            <a:avLst/>
          </a:prstGeom>
        </p:spPr>
        <p:txBody>
          <a:bodyPr lIns="45720" anchor="ctr" anchorCtr="0"/>
          <a:lstStyle>
            <a:lvl1pPr algn="l">
              <a:defRPr sz="900">
                <a:solidFill>
                  <a:schemeClr val="tx2"/>
                </a:solidFill>
              </a:defRPr>
            </a:lvl1pPr>
          </a:lstStyle>
          <a:p>
            <a:fld id="{209F72CA-7086-4E71-A1CC-DE98BB8FBD21}" type="datetime1">
              <a:rPr lang="en-US" smtClean="0">
                <a:solidFill>
                  <a:srgbClr val="385593"/>
                </a:solidFill>
              </a:rPr>
              <a:t>5/13/2020</a:t>
            </a:fld>
            <a:endParaRPr lang="en-US" dirty="0">
              <a:solidFill>
                <a:srgbClr val="385593"/>
              </a:solidFill>
            </a:endParaRP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192998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703" r:id="rId10"/>
  </p:sldLayoutIdLst>
  <p:transition/>
  <p:hf hdr="0" ft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12"/>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12"/>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12"/>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12"/>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12"/>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228600"/>
            <a:ext cx="11379200" cy="609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06400" y="884238"/>
            <a:ext cx="11277600" cy="5440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3535680" y="6472557"/>
            <a:ext cx="4876800" cy="365125"/>
          </a:xfrm>
          <a:prstGeom prst="rect">
            <a:avLst/>
          </a:prstGeom>
        </p:spPr>
        <p:txBody>
          <a:bodyPr anchor="ctr" anchorCtr="0"/>
          <a:lstStyle>
            <a:lvl1pPr algn="ctr">
              <a:defRPr sz="900">
                <a:solidFill>
                  <a:schemeClr val="tx2"/>
                </a:solidFill>
                <a:latin typeface="+mj-lt"/>
              </a:defRPr>
            </a:lvl1pPr>
          </a:lstStyle>
          <a:p>
            <a:endParaRPr lang="en-US" dirty="0">
              <a:solidFill>
                <a:srgbClr val="385593"/>
              </a:solidFill>
            </a:endParaRPr>
          </a:p>
        </p:txBody>
      </p:sp>
      <p:sp>
        <p:nvSpPr>
          <p:cNvPr id="16" name="Date Placeholder 3"/>
          <p:cNvSpPr>
            <a:spLocks noGrp="1"/>
          </p:cNvSpPr>
          <p:nvPr>
            <p:ph type="dt" sz="half" idx="2"/>
          </p:nvPr>
        </p:nvSpPr>
        <p:spPr>
          <a:xfrm>
            <a:off x="1828800" y="6474431"/>
            <a:ext cx="1117600" cy="365125"/>
          </a:xfrm>
          <a:prstGeom prst="rect">
            <a:avLst/>
          </a:prstGeom>
        </p:spPr>
        <p:txBody>
          <a:bodyPr lIns="45720" anchor="ctr" anchorCtr="0"/>
          <a:lstStyle>
            <a:lvl1pPr algn="l">
              <a:defRPr sz="900">
                <a:solidFill>
                  <a:schemeClr val="tx2"/>
                </a:solidFill>
              </a:defRPr>
            </a:lvl1pPr>
          </a:lstStyle>
          <a:p>
            <a:fld id="{F3A1E69D-DB5B-482B-80FE-DE04B408B841}" type="datetime1">
              <a:rPr lang="en-US" smtClean="0">
                <a:solidFill>
                  <a:srgbClr val="385593"/>
                </a:solidFill>
              </a:rPr>
              <a:t>5/13/2020</a:t>
            </a:fld>
            <a:endParaRPr lang="en-US" dirty="0">
              <a:solidFill>
                <a:srgbClr val="385593"/>
              </a:solidFill>
            </a:endParaRPr>
          </a:p>
        </p:txBody>
      </p:sp>
      <p:sp>
        <p:nvSpPr>
          <p:cNvPr id="17" name="Slide Number Placeholder 5"/>
          <p:cNvSpPr>
            <a:spLocks noGrp="1"/>
          </p:cNvSpPr>
          <p:nvPr>
            <p:ph type="sldNum" sz="quarter" idx="4"/>
          </p:nvPr>
        </p:nvSpPr>
        <p:spPr>
          <a:xfrm>
            <a:off x="0" y="6474431"/>
            <a:ext cx="812800" cy="365125"/>
          </a:xfrm>
          <a:prstGeom prst="rect">
            <a:avLst/>
          </a:prstGeom>
        </p:spPr>
        <p:txBody>
          <a:bodyPr anchor="ctr" anchorCtr="0"/>
          <a:lstStyle>
            <a:lvl1pPr algn="ctr">
              <a:defRPr sz="1200">
                <a:solidFill>
                  <a:schemeClr val="tx1"/>
                </a:solidFill>
              </a:defRPr>
            </a:lvl1pPr>
          </a:lstStyle>
          <a:p>
            <a:fld id="{026CCAEB-CB17-44EB-A892-4553F1D666B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8838017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p:hf hdr="0" ft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342900" indent="-342900" algn="l" defTabSz="914400" rtl="0" eaLnBrk="1" latinLnBrk="0" hangingPunct="1">
        <a:spcBef>
          <a:spcPct val="20000"/>
        </a:spcBef>
        <a:buSzPct val="100000"/>
        <a:buFontTx/>
        <a:buBlip>
          <a:blip r:embed="rId19"/>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19"/>
        </a:buBlip>
        <a:defRPr sz="2000" kern="1200">
          <a:solidFill>
            <a:schemeClr val="tx1"/>
          </a:solidFill>
          <a:latin typeface="+mn-lt"/>
          <a:ea typeface="+mn-ea"/>
          <a:cs typeface="+mn-cs"/>
        </a:defRPr>
      </a:lvl2pPr>
      <a:lvl3pPr marL="1143000" indent="-228600" algn="l" defTabSz="914400" rtl="0" eaLnBrk="1" latinLnBrk="0" hangingPunct="1">
        <a:spcBef>
          <a:spcPct val="20000"/>
        </a:spcBef>
        <a:buSzPct val="110000"/>
        <a:buFontTx/>
        <a:buBlip>
          <a:blip r:embed="rId19"/>
        </a:buBlip>
        <a:defRPr sz="1800" kern="1200">
          <a:solidFill>
            <a:schemeClr val="tx1"/>
          </a:solidFill>
          <a:latin typeface="+mn-lt"/>
          <a:ea typeface="+mn-ea"/>
          <a:cs typeface="+mn-cs"/>
        </a:defRPr>
      </a:lvl3pPr>
      <a:lvl4pPr marL="1600200" indent="-228600" algn="l" defTabSz="914400" rtl="0" eaLnBrk="1" latinLnBrk="0" hangingPunct="1">
        <a:spcBef>
          <a:spcPct val="20000"/>
        </a:spcBef>
        <a:buSzPct val="110000"/>
        <a:buFontTx/>
        <a:buBlip>
          <a:blip r:embed="rId19"/>
        </a:buBlip>
        <a:defRPr sz="1600" kern="1200">
          <a:solidFill>
            <a:schemeClr val="tx1"/>
          </a:solidFill>
          <a:latin typeface="+mn-lt"/>
          <a:ea typeface="+mn-ea"/>
          <a:cs typeface="+mn-cs"/>
        </a:defRPr>
      </a:lvl4pPr>
      <a:lvl5pPr marL="2057400" indent="-228600" algn="l" defTabSz="914400" rtl="0" eaLnBrk="1" latinLnBrk="0" hangingPunct="1">
        <a:spcBef>
          <a:spcPct val="20000"/>
        </a:spcBef>
        <a:buSzPct val="110000"/>
        <a:buFontTx/>
        <a:buBlip>
          <a:blip r:embed="rId19"/>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0657393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2A65A-2CF6-44C5-BCAE-44DE38D6102E}" type="datetime1">
              <a:rPr kumimoji="0" lang="en-US" sz="1200" b="0" i="0" u="none" strike="noStrike" kern="0" cap="none" spc="0" normalizeH="0" baseline="0" noProof="0" smtClean="0">
                <a:ln>
                  <a:noFill/>
                </a:ln>
                <a:solidFill>
                  <a:prstClr val="black">
                    <a:tint val="75000"/>
                  </a:prstClr>
                </a:solidFill>
                <a:effectLst/>
                <a:uLnTx/>
                <a:uFillTx/>
                <a:latin typeface="Segoe UI" panose="020B0502040204020203" pitchFamily="34" charset="0"/>
                <a:ea typeface="+mn-ea"/>
                <a:cs typeface="+mn-cs"/>
              </a:rPr>
              <a:t>5/13/2020</a:t>
            </a:fld>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0" cap="none" spc="0" normalizeH="0" baseline="0" noProof="0" smtClean="0">
                <a:ln>
                  <a:noFill/>
                </a:ln>
                <a:solidFill>
                  <a:prstClr val="black">
                    <a:tint val="75000"/>
                  </a:prstClr>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dirty="0">
              <a:ln>
                <a:noFill/>
              </a:ln>
              <a:solidFill>
                <a:prstClr val="black">
                  <a:tint val="75000"/>
                </a:prstClr>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48029738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Lst>
  <p:hf hdr="0" ft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5.tm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9.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pPr>
              <a:defRPr/>
            </a:pPr>
            <a:fld id="{A0AE9EC9-F182-4A35-8041-CBBE9CFA6E78}" type="slidenum">
              <a:rPr lang="en-US"/>
              <a:pPr>
                <a:defRPr/>
              </a:pPr>
              <a:t>1</a:t>
            </a:fld>
            <a:endParaRPr lang="en-US" dirty="0"/>
          </a:p>
        </p:txBody>
      </p:sp>
      <p:sp>
        <p:nvSpPr>
          <p:cNvPr id="4" name="Content Placeholder 13"/>
          <p:cNvSpPr txBox="1">
            <a:spLocks/>
          </p:cNvSpPr>
          <p:nvPr/>
        </p:nvSpPr>
        <p:spPr>
          <a:xfrm>
            <a:off x="0" y="5486400"/>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&lt; Engineer Name &gt;</a:t>
            </a:r>
          </a:p>
        </p:txBody>
      </p:sp>
      <p:sp>
        <p:nvSpPr>
          <p:cNvPr id="5" name="Content Placeholder 13"/>
          <p:cNvSpPr txBox="1">
            <a:spLocks/>
          </p:cNvSpPr>
          <p:nvPr/>
        </p:nvSpPr>
        <p:spPr>
          <a:xfrm>
            <a:off x="0" y="5828884"/>
            <a:ext cx="26670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14400" eaLnBrk="1" hangingPunct="1"/>
            <a:r>
              <a:rPr lang="en-US" kern="0" dirty="0"/>
              <a:t>Premier Field Engineer</a:t>
            </a:r>
          </a:p>
        </p:txBody>
      </p:sp>
      <p:sp>
        <p:nvSpPr>
          <p:cNvPr id="7" name="Text Placeholder 4"/>
          <p:cNvSpPr txBox="1">
            <a:spLocks/>
          </p:cNvSpPr>
          <p:nvPr/>
        </p:nvSpPr>
        <p:spPr>
          <a:xfrm>
            <a:off x="0" y="1143000"/>
            <a:ext cx="6949440" cy="2286000"/>
          </a:xfrm>
          <a:prstGeom prst="rect">
            <a:avLst/>
          </a:prstGeom>
          <a:solidFill>
            <a:srgbClr val="0A5BBA">
              <a:alpha val="90000"/>
            </a:srgbClr>
          </a:solidFill>
        </p:spPr>
        <p:txBody>
          <a:bodyPr vert="horz" lIns="91436" tIns="91436" rIns="91436" bIns="45718" rtlCol="0">
            <a:noAutofit/>
          </a:bodyPr>
          <a:lstStyle>
            <a:lvl1pPr marL="0" indent="0" algn="l" defTabSz="914354" rtl="0" eaLnBrk="1" latinLnBrk="0" hangingPunct="1">
              <a:lnSpc>
                <a:spcPct val="100000"/>
              </a:lnSpc>
              <a:spcBef>
                <a:spcPts val="1000"/>
              </a:spcBef>
              <a:spcAft>
                <a:spcPts val="300"/>
              </a:spcAft>
              <a:buFont typeface="Arial" panose="020B0604020202020204" pitchFamily="34" charset="0"/>
              <a:buNone/>
              <a:defRPr sz="3600" kern="1200">
                <a:solidFill>
                  <a:schemeClr val="bg1"/>
                </a:solidFill>
                <a:latin typeface="Segoe UI Light"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3100" kern="1200">
                <a:solidFill>
                  <a:srgbClr val="3F3F3F"/>
                </a:solidFill>
                <a:latin typeface="+mn-lt"/>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3100" kern="1200">
                <a:solidFill>
                  <a:srgbClr val="3F3F3F"/>
                </a:solidFill>
                <a:latin typeface="+mn-lt"/>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3100" kern="1200">
                <a:solidFill>
                  <a:srgbClr val="3F3F3F"/>
                </a:solidFill>
                <a:latin typeface="+mn-lt"/>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3100" kern="1200">
                <a:solidFill>
                  <a:srgbClr val="3F3F3F"/>
                </a:solidFill>
                <a:latin typeface="+mn-lt"/>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000"/>
              </a:spcBef>
              <a:spcAft>
                <a:spcPts val="300"/>
              </a:spcAft>
              <a:buClrTx/>
              <a:buSzTx/>
              <a:buFont typeface="Arial" panose="020B0604020202020204" pitchFamily="34" charset="0"/>
              <a:buNone/>
              <a:tabLst/>
              <a:defRPr/>
            </a:pPr>
            <a:r>
              <a:rPr kumimoji="0" lang="en-US" altLang="en-US" sz="3600" b="0" i="0" u="none" strike="noStrike" kern="1200" cap="none" spc="0" normalizeH="0" baseline="0" noProof="0" dirty="0">
                <a:ln>
                  <a:noFill/>
                </a:ln>
                <a:solidFill>
                  <a:sysClr val="window" lastClr="FFFFFF"/>
                </a:solidFill>
                <a:effectLst/>
                <a:uLnTx/>
                <a:uFillTx/>
                <a:latin typeface="Segoe UI Light" pitchFamily="34" charset="0"/>
                <a:ea typeface="+mn-ea"/>
                <a:cs typeface="Segoe UI" panose="020B0502040204020203" pitchFamily="34" charset="0"/>
              </a:rPr>
              <a:t>.NET Core: Developing Cross-Platform Web Apps with ASP.NET Core – Workshop</a:t>
            </a:r>
            <a:r>
              <a:rPr kumimoji="0" lang="en-US" altLang="en-US" sz="3600" b="0" i="1" u="none" strike="noStrike" kern="1200" cap="none" spc="0" normalizeH="0" baseline="0" noProof="0" dirty="0">
                <a:ln>
                  <a:noFill/>
                </a:ln>
                <a:solidFill>
                  <a:sysClr val="window" lastClr="FFFFFF"/>
                </a:solidFill>
                <a:effectLst/>
                <a:uLnTx/>
                <a:uFillTx/>
                <a:latin typeface="Segoe UI Light" pitchFamily="34" charset="0"/>
                <a:ea typeface="+mn-ea"/>
                <a:cs typeface="Segoe UI" panose="020B0502040204020203" pitchFamily="34" charset="0"/>
              </a:rPr>
              <a:t>PLUS </a:t>
            </a:r>
          </a:p>
        </p:txBody>
      </p:sp>
      <p:sp>
        <p:nvSpPr>
          <p:cNvPr id="6" name="Content Placeholder 13"/>
          <p:cNvSpPr txBox="1">
            <a:spLocks/>
          </p:cNvSpPr>
          <p:nvPr/>
        </p:nvSpPr>
        <p:spPr>
          <a:xfrm>
            <a:off x="11658600" y="5830408"/>
            <a:ext cx="533400" cy="301752"/>
          </a:xfrm>
          <a:prstGeom prst="rect">
            <a:avLst/>
          </a:prstGeom>
          <a:solidFill>
            <a:schemeClr val="tx1">
              <a:lumMod val="85000"/>
              <a:alpha val="88000"/>
            </a:schemeClr>
          </a:solidFill>
        </p:spPr>
        <p:txBody>
          <a:bodyPr anchor="ctr"/>
          <a:lst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r>
              <a:rPr lang="en-US" kern="0"/>
              <a:t>v3.1</a:t>
            </a:r>
            <a:endParaRPr lang="en-US" kern="0" dirty="0"/>
          </a:p>
        </p:txBody>
      </p:sp>
    </p:spTree>
    <p:extLst>
      <p:ext uri="{BB962C8B-B14F-4D97-AF65-F5344CB8AC3E}">
        <p14:creationId xmlns:p14="http://schemas.microsoft.com/office/powerpoint/2010/main" val="730384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10</a:t>
            </a:fld>
            <a:endParaRPr lang="en-US" dirty="0"/>
          </a:p>
        </p:txBody>
      </p:sp>
      <p:sp>
        <p:nvSpPr>
          <p:cNvPr id="3" name="Content Placeholder 2"/>
          <p:cNvSpPr>
            <a:spLocks noGrp="1"/>
          </p:cNvSpPr>
          <p:nvPr>
            <p:ph type="body" sz="quarter" idx="13"/>
          </p:nvPr>
        </p:nvSpPr>
        <p:spPr/>
        <p:txBody>
          <a:bodyPr/>
          <a:lstStyle/>
          <a:p>
            <a:r>
              <a:rPr lang="en-US" dirty="0"/>
              <a:t>A set of .NET classes that: </a:t>
            </a:r>
          </a:p>
          <a:p>
            <a:pPr lvl="1"/>
            <a:r>
              <a:rPr lang="en-US" dirty="0"/>
              <a:t>Describe data that the application is working with </a:t>
            </a:r>
          </a:p>
          <a:p>
            <a:pPr lvl="1"/>
            <a:r>
              <a:rPr lang="en-US" dirty="0"/>
              <a:t>Implement the </a:t>
            </a:r>
            <a:r>
              <a:rPr lang="en-US" b="1" dirty="0"/>
              <a:t>rules </a:t>
            </a:r>
            <a:r>
              <a:rPr lang="en-US" dirty="0"/>
              <a:t>or </a:t>
            </a:r>
            <a:r>
              <a:rPr lang="en-US" b="1" dirty="0"/>
              <a:t>logic </a:t>
            </a:r>
            <a:r>
              <a:rPr lang="en-US" dirty="0"/>
              <a:t>for how the data can be changed/manipulated</a:t>
            </a:r>
          </a:p>
          <a:p>
            <a:r>
              <a:rPr lang="en-MY" dirty="0"/>
              <a:t>Model state can be retrieved and stored in any form:</a:t>
            </a:r>
          </a:p>
          <a:p>
            <a:pPr lvl="1"/>
            <a:r>
              <a:rPr lang="en-MY" dirty="0"/>
              <a:t>Relational databases</a:t>
            </a:r>
          </a:p>
          <a:p>
            <a:pPr lvl="1"/>
            <a:r>
              <a:rPr lang="en-MY" dirty="0"/>
              <a:t>Comma-separated text files</a:t>
            </a:r>
          </a:p>
          <a:p>
            <a:pPr lvl="1"/>
            <a:r>
              <a:rPr lang="en-MY" dirty="0"/>
              <a:t>RESTful web services</a:t>
            </a:r>
          </a:p>
          <a:p>
            <a:r>
              <a:rPr lang="en-MY" dirty="0"/>
              <a:t>It can use any data access technology for accessing and manipulating data</a:t>
            </a:r>
          </a:p>
          <a:p>
            <a:pPr lvl="1"/>
            <a:r>
              <a:rPr lang="en-MY" dirty="0"/>
              <a:t>Object Relational Mapping frameworks like Entity Framework (EF)</a:t>
            </a:r>
          </a:p>
          <a:p>
            <a:endParaRPr lang="en-MY" dirty="0"/>
          </a:p>
          <a:p>
            <a:endParaRPr lang="en-US" dirty="0"/>
          </a:p>
        </p:txBody>
      </p:sp>
    </p:spTree>
    <p:extLst>
      <p:ext uri="{BB962C8B-B14F-4D97-AF65-F5344CB8AC3E}">
        <p14:creationId xmlns:p14="http://schemas.microsoft.com/office/powerpoint/2010/main" val="423838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Role of a Model</a:t>
            </a:r>
          </a:p>
        </p:txBody>
      </p:sp>
      <p:sp>
        <p:nvSpPr>
          <p:cNvPr id="2" name="Slide Number Placeholder 1"/>
          <p:cNvSpPr>
            <a:spLocks noGrp="1"/>
          </p:cNvSpPr>
          <p:nvPr>
            <p:ph type="sldNum" sz="quarter" idx="12"/>
          </p:nvPr>
        </p:nvSpPr>
        <p:spPr/>
        <p:txBody>
          <a:bodyPr/>
          <a:lstStyle/>
          <a:p>
            <a:fld id="{A0AE9EC9-F182-4A35-8041-CBBE9CFA6E78}" type="slidenum">
              <a:rPr lang="en-US" smtClean="0"/>
              <a:pPr/>
              <a:t>11</a:t>
            </a:fld>
            <a:endParaRPr lang="en-US" dirty="0"/>
          </a:p>
        </p:txBody>
      </p:sp>
      <p:sp>
        <p:nvSpPr>
          <p:cNvPr id="10" name="Content Placeholder 2"/>
          <p:cNvSpPr>
            <a:spLocks noGrp="1"/>
          </p:cNvSpPr>
          <p:nvPr>
            <p:ph type="body" sz="quarter" idx="13"/>
          </p:nvPr>
        </p:nvSpPr>
        <p:spPr/>
        <p:txBody>
          <a:bodyPr/>
          <a:lstStyle/>
          <a:p>
            <a:pPr fontAlgn="base">
              <a:lnSpc>
                <a:spcPct val="100000"/>
              </a:lnSpc>
              <a:spcBef>
                <a:spcPts val="600"/>
              </a:spcBef>
              <a:spcAft>
                <a:spcPts val="600"/>
              </a:spcAft>
            </a:pPr>
            <a:r>
              <a:rPr lang="en-MY" dirty="0"/>
              <a:t>The “Model” is the medium of communication between </a:t>
            </a:r>
            <a:r>
              <a:rPr lang="en-MY" dirty="0">
                <a:solidFill>
                  <a:srgbClr val="00198F"/>
                </a:solidFill>
                <a:ea typeface="Segoe Pro Light"/>
              </a:rPr>
              <a:t>Controllers</a:t>
            </a:r>
            <a:r>
              <a:rPr lang="en-MY" sz="2400" dirty="0">
                <a:solidFill>
                  <a:srgbClr val="00198F"/>
                </a:solidFill>
                <a:latin typeface="+mn-lt"/>
                <a:ea typeface="Segoe Pro Light"/>
                <a:cs typeface="Segoe Pro Light"/>
              </a:rPr>
              <a:t> </a:t>
            </a:r>
            <a:r>
              <a:rPr lang="en-MY" dirty="0"/>
              <a:t>and </a:t>
            </a:r>
            <a:r>
              <a:rPr lang="en-MY" dirty="0">
                <a:solidFill>
                  <a:srgbClr val="00AEEF"/>
                </a:solidFill>
                <a:ea typeface="Segoe Pro Light"/>
              </a:rPr>
              <a:t>Views</a:t>
            </a:r>
          </a:p>
          <a:p>
            <a:r>
              <a:rPr lang="en-US" dirty="0"/>
              <a:t>It responds to requests for information about its state (usually from view)</a:t>
            </a:r>
          </a:p>
          <a:p>
            <a:r>
              <a:rPr lang="en-US" dirty="0"/>
              <a:t>It changes states in the data source as per the request of controller</a:t>
            </a:r>
          </a:p>
        </p:txBody>
      </p:sp>
      <p:grpSp>
        <p:nvGrpSpPr>
          <p:cNvPr id="15" name="Group 14"/>
          <p:cNvGrpSpPr/>
          <p:nvPr/>
        </p:nvGrpSpPr>
        <p:grpSpPr>
          <a:xfrm>
            <a:off x="2263068" y="4004407"/>
            <a:ext cx="7764824" cy="1371600"/>
            <a:chOff x="765788" y="4187874"/>
            <a:chExt cx="7764824" cy="1371600"/>
          </a:xfrm>
        </p:grpSpPr>
        <p:sp>
          <p:nvSpPr>
            <p:cNvPr id="11" name="Rectangle 10"/>
            <p:cNvSpPr/>
            <p:nvPr/>
          </p:nvSpPr>
          <p:spPr bwMode="auto">
            <a:xfrm>
              <a:off x="765788" y="4408363"/>
              <a:ext cx="1878374" cy="914175"/>
            </a:xfrm>
            <a:prstGeom prst="rect">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Controller</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(Input)</a:t>
              </a:r>
            </a:p>
          </p:txBody>
        </p:sp>
        <p:sp>
          <p:nvSpPr>
            <p:cNvPr id="12" name="Rectangle 11"/>
            <p:cNvSpPr/>
            <p:nvPr/>
          </p:nvSpPr>
          <p:spPr bwMode="auto">
            <a:xfrm>
              <a:off x="6652238" y="4378486"/>
              <a:ext cx="1878374" cy="91417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View</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(Presentation)</a:t>
              </a:r>
            </a:p>
          </p:txBody>
        </p:sp>
        <p:sp>
          <p:nvSpPr>
            <p:cNvPr id="13" name="Right Arrow 12"/>
            <p:cNvSpPr/>
            <p:nvPr/>
          </p:nvSpPr>
          <p:spPr bwMode="auto">
            <a:xfrm>
              <a:off x="2699792" y="4433797"/>
              <a:ext cx="3879138" cy="813661"/>
            </a:xfrm>
            <a:prstGeom prst="rightArrow">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4" name="Picture 4"/>
            <p:cNvPicPr>
              <a:picLocks noChangeAspect="1" noChangeArrowheads="1"/>
            </p:cNvPicPr>
            <p:nvPr/>
          </p:nvPicPr>
          <p:blipFill>
            <a:blip r:embed="rId3" cstate="print"/>
            <a:srcRect b="2703"/>
            <a:stretch>
              <a:fillRect/>
            </a:stretch>
          </p:blipFill>
          <p:spPr bwMode="auto">
            <a:xfrm>
              <a:off x="3581400" y="4187874"/>
              <a:ext cx="1943100" cy="1371600"/>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933227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Role of a Model</a:t>
            </a:r>
          </a:p>
        </p:txBody>
      </p:sp>
      <p:sp>
        <p:nvSpPr>
          <p:cNvPr id="2" name="Slide Number Placeholder 1"/>
          <p:cNvSpPr>
            <a:spLocks noGrp="1"/>
          </p:cNvSpPr>
          <p:nvPr>
            <p:ph type="sldNum" sz="quarter" idx="12"/>
          </p:nvPr>
        </p:nvSpPr>
        <p:spPr/>
        <p:txBody>
          <a:bodyPr/>
          <a:lstStyle/>
          <a:p>
            <a:fld id="{A0AE9EC9-F182-4A35-8041-CBBE9CFA6E78}" type="slidenum">
              <a:rPr lang="en-US" smtClean="0"/>
              <a:pPr/>
              <a:t>12</a:t>
            </a:fld>
            <a:endParaRPr lang="en-US" dirty="0"/>
          </a:p>
        </p:txBody>
      </p:sp>
      <p:sp>
        <p:nvSpPr>
          <p:cNvPr id="10" name="Content Placeholder 2"/>
          <p:cNvSpPr>
            <a:spLocks noGrp="1"/>
          </p:cNvSpPr>
          <p:nvPr>
            <p:ph type="body" sz="quarter" idx="13"/>
          </p:nvPr>
        </p:nvSpPr>
        <p:spPr/>
        <p:txBody>
          <a:bodyPr/>
          <a:lstStyle/>
          <a:p>
            <a:pPr fontAlgn="base">
              <a:lnSpc>
                <a:spcPct val="100000"/>
              </a:lnSpc>
              <a:spcBef>
                <a:spcPts val="600"/>
              </a:spcBef>
              <a:spcAft>
                <a:spcPts val="600"/>
              </a:spcAft>
            </a:pPr>
            <a:r>
              <a:rPr lang="en-US" dirty="0"/>
              <a:t>Building a RESTful service or </a:t>
            </a:r>
            <a:r>
              <a:rPr lang="en-US" dirty="0" err="1"/>
              <a:t>WebAPI</a:t>
            </a:r>
            <a:r>
              <a:rPr lang="en-US" dirty="0"/>
              <a:t>?  The pattern still applies!</a:t>
            </a:r>
          </a:p>
        </p:txBody>
      </p:sp>
      <p:sp>
        <p:nvSpPr>
          <p:cNvPr id="11" name="Rectangle 10"/>
          <p:cNvSpPr/>
          <p:nvPr/>
        </p:nvSpPr>
        <p:spPr bwMode="auto">
          <a:xfrm>
            <a:off x="1369356" y="4224896"/>
            <a:ext cx="1878374" cy="914175"/>
          </a:xfrm>
          <a:prstGeom prst="rect">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Controller</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(Service)</a:t>
            </a:r>
          </a:p>
        </p:txBody>
      </p:sp>
      <p:sp>
        <p:nvSpPr>
          <p:cNvPr id="12" name="Rectangle 11"/>
          <p:cNvSpPr/>
          <p:nvPr/>
        </p:nvSpPr>
        <p:spPr bwMode="auto">
          <a:xfrm>
            <a:off x="8149518" y="4195019"/>
            <a:ext cx="1878374" cy="91417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View</a:t>
            </a:r>
          </a:p>
          <a:p>
            <a:pPr defTabSz="914099"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(Client App)</a:t>
            </a:r>
          </a:p>
        </p:txBody>
      </p:sp>
      <p:sp>
        <p:nvSpPr>
          <p:cNvPr id="13" name="Right Arrow 12"/>
          <p:cNvSpPr/>
          <p:nvPr/>
        </p:nvSpPr>
        <p:spPr bwMode="auto">
          <a:xfrm>
            <a:off x="3303360" y="4250330"/>
            <a:ext cx="4748440" cy="813661"/>
          </a:xfrm>
          <a:prstGeom prst="rightArrow">
            <a:avLst/>
          </a:prstGeom>
          <a:solidFill>
            <a:srgbClr val="0019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4" name="Picture 4"/>
          <p:cNvPicPr>
            <a:picLocks noChangeAspect="1" noChangeArrowheads="1"/>
          </p:cNvPicPr>
          <p:nvPr/>
        </p:nvPicPr>
        <p:blipFill>
          <a:blip r:embed="rId3" cstate="print"/>
          <a:srcRect b="2703"/>
          <a:stretch>
            <a:fillRect/>
          </a:stretch>
        </p:blipFill>
        <p:spPr bwMode="auto">
          <a:xfrm>
            <a:off x="4184968" y="4004407"/>
            <a:ext cx="1943100" cy="1371600"/>
          </a:xfrm>
          <a:prstGeom prst="roundRect">
            <a:avLst>
              <a:gd name="adj" fmla="val 8594"/>
            </a:avLst>
          </a:prstGeom>
          <a:solidFill>
            <a:srgbClr val="FFFFFF">
              <a:shade val="85000"/>
            </a:srgbClr>
          </a:solidFill>
          <a:ln>
            <a:noFill/>
          </a:ln>
          <a:effectLst/>
        </p:spPr>
      </p:pic>
      <p:cxnSp>
        <p:nvCxnSpPr>
          <p:cNvPr id="4" name="Straight Connector 3">
            <a:extLst>
              <a:ext uri="{FF2B5EF4-FFF2-40B4-BE49-F238E27FC236}">
                <a16:creationId xmlns:a16="http://schemas.microsoft.com/office/drawing/2014/main" id="{608A9FB8-4A4E-434F-9563-59303DA443EE}"/>
              </a:ext>
            </a:extLst>
          </p:cNvPr>
          <p:cNvCxnSpPr/>
          <p:nvPr/>
        </p:nvCxnSpPr>
        <p:spPr>
          <a:xfrm>
            <a:off x="6921500" y="3009900"/>
            <a:ext cx="0" cy="3089148"/>
          </a:xfrm>
          <a:prstGeom prst="line">
            <a:avLst/>
          </a:prstGeom>
          <a:ln w="762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78F58E-D25C-4CA9-AA05-71C0E90686C9}"/>
              </a:ext>
            </a:extLst>
          </p:cNvPr>
          <p:cNvSpPr txBox="1"/>
          <p:nvPr/>
        </p:nvSpPr>
        <p:spPr>
          <a:xfrm>
            <a:off x="4508500" y="3022600"/>
            <a:ext cx="2159000" cy="369332"/>
          </a:xfrm>
          <a:prstGeom prst="rect">
            <a:avLst/>
          </a:prstGeom>
          <a:noFill/>
        </p:spPr>
        <p:txBody>
          <a:bodyPr wrap="square" rtlCol="0">
            <a:spAutoFit/>
          </a:bodyPr>
          <a:lstStyle/>
          <a:p>
            <a:r>
              <a:rPr lang="en-US" dirty="0"/>
              <a:t>Web API</a:t>
            </a:r>
          </a:p>
        </p:txBody>
      </p:sp>
      <p:sp>
        <p:nvSpPr>
          <p:cNvPr id="16" name="TextBox 15">
            <a:extLst>
              <a:ext uri="{FF2B5EF4-FFF2-40B4-BE49-F238E27FC236}">
                <a16:creationId xmlns:a16="http://schemas.microsoft.com/office/drawing/2014/main" id="{570B7714-B2BE-43DF-9E11-00BBE33CE849}"/>
              </a:ext>
            </a:extLst>
          </p:cNvPr>
          <p:cNvSpPr txBox="1"/>
          <p:nvPr/>
        </p:nvSpPr>
        <p:spPr>
          <a:xfrm>
            <a:off x="7868892" y="3022600"/>
            <a:ext cx="2159000" cy="369332"/>
          </a:xfrm>
          <a:prstGeom prst="rect">
            <a:avLst/>
          </a:prstGeom>
          <a:noFill/>
        </p:spPr>
        <p:txBody>
          <a:bodyPr wrap="square" rtlCol="0">
            <a:spAutoFit/>
          </a:bodyPr>
          <a:lstStyle/>
          <a:p>
            <a:r>
              <a:rPr lang="en-US" dirty="0"/>
              <a:t>Client Application</a:t>
            </a:r>
          </a:p>
        </p:txBody>
      </p:sp>
    </p:spTree>
    <p:extLst>
      <p:ext uri="{BB962C8B-B14F-4D97-AF65-F5344CB8AC3E}">
        <p14:creationId xmlns:p14="http://schemas.microsoft.com/office/powerpoint/2010/main" val="3228367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26CCAEB-CB17-44EB-A892-4553F1D666B6}" type="slidenum">
              <a:rPr lang="en-US" smtClean="0"/>
              <a:pPr/>
              <a:t>13</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5025"/>
            <a:ext cx="512445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93664" y="5752665"/>
            <a:ext cx="7223487" cy="646331"/>
          </a:xfrm>
          <a:prstGeom prst="rect">
            <a:avLst/>
          </a:prstGeom>
          <a:noFill/>
        </p:spPr>
        <p:txBody>
          <a:bodyPr wrap="square" rtlCol="0">
            <a:spAutoFit/>
          </a:bodyPr>
          <a:lstStyle/>
          <a:p>
            <a:pPr algn="ctr"/>
            <a:r>
              <a:rPr lang="en-US" dirty="0">
                <a:solidFill>
                  <a:srgbClr val="FF0000"/>
                </a:solidFill>
                <a:latin typeface="Segoe UI" panose="020B0502040204020203" pitchFamily="34" charset="0"/>
                <a:cs typeface="Segoe UI" panose="020B0502040204020203" pitchFamily="34" charset="0"/>
              </a:rPr>
              <a:t>EDMX is deprecated in Entity Framework Core. It will continue to be supported in Entity Framework 6 </a:t>
            </a:r>
          </a:p>
        </p:txBody>
      </p:sp>
    </p:spTree>
    <p:extLst>
      <p:ext uri="{BB962C8B-B14F-4D97-AF65-F5344CB8AC3E}">
        <p14:creationId xmlns:p14="http://schemas.microsoft.com/office/powerpoint/2010/main" val="1396566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3: </a:t>
            </a:r>
            <a:r>
              <a:rPr lang="en-IN" dirty="0"/>
              <a:t>Model Development</a:t>
            </a:r>
            <a:endParaRPr lang="en-US" dirty="0"/>
          </a:p>
        </p:txBody>
      </p:sp>
      <p:sp>
        <p:nvSpPr>
          <p:cNvPr id="4" name="Text Placeholder 1"/>
          <p:cNvSpPr>
            <a:spLocks noGrp="1"/>
          </p:cNvSpPr>
          <p:nvPr>
            <p:ph type="body" sz="quarter" idx="14"/>
          </p:nvPr>
        </p:nvSpPr>
        <p:spPr/>
        <p:txBody>
          <a:bodyPr/>
          <a:lstStyle/>
          <a:p>
            <a:r>
              <a:rPr lang="en-US" dirty="0"/>
              <a:t>Lesson: Development with Entity Framework</a:t>
            </a:r>
          </a:p>
        </p:txBody>
      </p:sp>
    </p:spTree>
    <p:extLst>
      <p:ext uri="{BB962C8B-B14F-4D97-AF65-F5344CB8AC3E}">
        <p14:creationId xmlns:p14="http://schemas.microsoft.com/office/powerpoint/2010/main" val="901590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Framework</a:t>
            </a:r>
          </a:p>
        </p:txBody>
      </p:sp>
      <p:sp>
        <p:nvSpPr>
          <p:cNvPr id="5" name="Slide Number Placeholder 4"/>
          <p:cNvSpPr>
            <a:spLocks noGrp="1"/>
          </p:cNvSpPr>
          <p:nvPr>
            <p:ph type="sldNum" sz="quarter" idx="12"/>
          </p:nvPr>
        </p:nvSpPr>
        <p:spPr/>
        <p:txBody>
          <a:bodyPr/>
          <a:lstStyle/>
          <a:p>
            <a:fld id="{026CCAEB-CB17-44EB-A892-4553F1D666B6}" type="slidenum">
              <a:rPr lang="en-US"/>
              <a:pPr/>
              <a:t>15</a:t>
            </a:fld>
            <a:endParaRPr lang="en-US" dirty="0"/>
          </a:p>
        </p:txBody>
      </p:sp>
      <p:sp>
        <p:nvSpPr>
          <p:cNvPr id="3" name="Content Placeholder 2"/>
          <p:cNvSpPr>
            <a:spLocks noGrp="1"/>
          </p:cNvSpPr>
          <p:nvPr>
            <p:ph type="body" sz="quarter" idx="13"/>
          </p:nvPr>
        </p:nvSpPr>
        <p:spPr/>
        <p:txBody>
          <a:bodyPr/>
          <a:lstStyle/>
          <a:p>
            <a:pPr marL="342900" indent="-342900">
              <a:buFont typeface="Arial" panose="020B0604020202020204" pitchFamily="34" charset="0"/>
              <a:buChar char="•"/>
            </a:pPr>
            <a:r>
              <a:rPr lang="en-US" dirty="0"/>
              <a:t>Object-relational mapping framework by Microsoft</a:t>
            </a:r>
          </a:p>
          <a:p>
            <a:pPr marL="800100" lvl="1" indent="-342900">
              <a:buFont typeface="Courier New" panose="02070309020205020404" pitchFamily="49" charset="0"/>
              <a:buChar char="o"/>
            </a:pPr>
            <a:r>
              <a:rPr lang="en-US" dirty="0"/>
              <a:t>It understands how to store .NET objects in a </a:t>
            </a:r>
            <a:r>
              <a:rPr lang="en-US" b="1" u="sng" dirty="0"/>
              <a:t>relational</a:t>
            </a:r>
            <a:r>
              <a:rPr lang="en-US" dirty="0"/>
              <a:t> database.</a:t>
            </a:r>
          </a:p>
          <a:p>
            <a:pPr marL="800100" lvl="1" indent="-342900">
              <a:buFont typeface="Courier New" panose="02070309020205020404" pitchFamily="49" charset="0"/>
              <a:buChar char="o"/>
            </a:pPr>
            <a:r>
              <a:rPr lang="en-US" dirty="0"/>
              <a:t>It retrieves and manipulates data as strongly typed objects using LINQ query</a:t>
            </a:r>
          </a:p>
          <a:p>
            <a:pPr marL="342900" indent="-342900">
              <a:buFont typeface="Arial" panose="020B0604020202020204" pitchFamily="34" charset="0"/>
              <a:buChar char="•"/>
            </a:pPr>
            <a:r>
              <a:rPr lang="en-US" dirty="0"/>
              <a:t>It provides:</a:t>
            </a:r>
          </a:p>
          <a:p>
            <a:pPr marL="800100" lvl="1" indent="-342900">
              <a:buFont typeface="Courier New" panose="02070309020205020404" pitchFamily="49" charset="0"/>
              <a:buChar char="o"/>
            </a:pPr>
            <a:r>
              <a:rPr lang="en-US" dirty="0"/>
              <a:t>Change tracking</a:t>
            </a:r>
          </a:p>
          <a:p>
            <a:pPr marL="800100" lvl="1" indent="-342900">
              <a:buFont typeface="Courier New" panose="02070309020205020404" pitchFamily="49" charset="0"/>
              <a:buChar char="o"/>
            </a:pPr>
            <a:r>
              <a:rPr lang="en-US" dirty="0"/>
              <a:t>Identity resolution</a:t>
            </a:r>
          </a:p>
          <a:p>
            <a:pPr marL="800100" lvl="1" indent="-342900">
              <a:buFont typeface="Courier New" panose="02070309020205020404" pitchFamily="49" charset="0"/>
              <a:buChar char="o"/>
            </a:pPr>
            <a:r>
              <a:rPr lang="en-US" dirty="0"/>
              <a:t>Dev-time tooling</a:t>
            </a:r>
          </a:p>
          <a:p>
            <a:pPr marL="800100" lvl="1" indent="-342900">
              <a:buFont typeface="Courier New" panose="02070309020205020404" pitchFamily="49" charset="0"/>
              <a:buChar char="o"/>
            </a:pPr>
            <a:r>
              <a:rPr lang="en-US" dirty="0"/>
              <a:t>Query translation</a:t>
            </a:r>
          </a:p>
          <a:p>
            <a:pPr marL="800100" lvl="1" indent="-342900">
              <a:buFont typeface="Courier New" panose="02070309020205020404" pitchFamily="49" charset="0"/>
              <a:buChar char="o"/>
            </a:pPr>
            <a:r>
              <a:rPr lang="en-US" dirty="0"/>
              <a:t>More!</a:t>
            </a:r>
          </a:p>
          <a:p>
            <a:pPr marL="342923" indent="-342900"/>
            <a:r>
              <a:rPr lang="en-US" dirty="0"/>
              <a:t>Open-source and Cross-platform!</a:t>
            </a:r>
          </a:p>
          <a:p>
            <a:pPr marL="342923" indent="-342900"/>
            <a:r>
              <a:rPr lang="en-US" dirty="0"/>
              <a:t>Both Entity Framework and Entity Framework Core will continue to develop separately </a:t>
            </a:r>
            <a:endParaRPr lang="en-US" sz="1600" dirty="0">
              <a:solidFill>
                <a:srgbClr val="FF0000"/>
              </a:solidFill>
            </a:endParaRPr>
          </a:p>
        </p:txBody>
      </p:sp>
      <p:grpSp>
        <p:nvGrpSpPr>
          <p:cNvPr id="11" name="Group 10"/>
          <p:cNvGrpSpPr/>
          <p:nvPr/>
        </p:nvGrpSpPr>
        <p:grpSpPr>
          <a:xfrm>
            <a:off x="4013200" y="2697651"/>
            <a:ext cx="7277100" cy="1135062"/>
            <a:chOff x="3708400" y="3017838"/>
            <a:chExt cx="7467600" cy="1447800"/>
          </a:xfrm>
        </p:grpSpPr>
        <p:sp>
          <p:nvSpPr>
            <p:cNvPr id="12" name="Can 11"/>
            <p:cNvSpPr/>
            <p:nvPr/>
          </p:nvSpPr>
          <p:spPr>
            <a:xfrm>
              <a:off x="9194800" y="3151188"/>
              <a:ext cx="1981200" cy="1181100"/>
            </a:xfrm>
            <a:prstGeom prst="can">
              <a:avLst/>
            </a:prstGeom>
            <a:solidFill>
              <a:sysClr val="window" lastClr="FFFFFF"/>
            </a:solidFill>
            <a:ln w="25400" cap="flat" cmpd="sng" algn="ctr">
              <a:solidFill>
                <a:srgbClr val="0A5BB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a:ea typeface="+mn-ea"/>
                  <a:cs typeface="+mn-cs"/>
                </a:rPr>
                <a:t>Database</a:t>
              </a:r>
              <a:endParaRPr kumimoji="0" lang="he-IL" sz="24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13" name="Rounded Rectangle 12"/>
            <p:cNvSpPr/>
            <p:nvPr/>
          </p:nvSpPr>
          <p:spPr>
            <a:xfrm>
              <a:off x="3708400" y="3151188"/>
              <a:ext cx="1905000" cy="1181100"/>
            </a:xfrm>
            <a:prstGeom prst="roundRect">
              <a:avLst/>
            </a:prstGeom>
            <a:solidFill>
              <a:sysClr val="window" lastClr="FFFFFF"/>
            </a:solidFill>
            <a:ln w="25400" cap="flat" cmpd="sng" algn="ctr">
              <a:solidFill>
                <a:srgbClr val="0A5BB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a:ea typeface="+mn-ea"/>
                  <a:cs typeface="+mn-cs"/>
                </a:rPr>
                <a:t>Your App</a:t>
              </a:r>
              <a:endParaRPr kumimoji="0" lang="he-IL" sz="24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14" name="Flowchart: Document 13"/>
            <p:cNvSpPr/>
            <p:nvPr/>
          </p:nvSpPr>
          <p:spPr>
            <a:xfrm>
              <a:off x="6604000" y="3017838"/>
              <a:ext cx="1752600" cy="1447800"/>
            </a:xfrm>
            <a:prstGeom prst="flowChartDocument">
              <a:avLst/>
            </a:prstGeom>
            <a:solidFill>
              <a:sysClr val="window" lastClr="FFFFFF"/>
            </a:solidFill>
            <a:ln w="25400" cap="flat" cmpd="sng" algn="ctr">
              <a:solidFill>
                <a:srgbClr val="15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a:ea typeface="+mn-ea"/>
                  <a:cs typeface="+mn-cs"/>
                </a:rPr>
                <a:t>Entity Framework</a:t>
              </a:r>
              <a:endParaRPr kumimoji="0" lang="he-IL" sz="2400" b="0" i="0" u="none" strike="noStrike" kern="0" cap="none" spc="0" normalizeH="0" baseline="0" noProof="0" dirty="0" err="1">
                <a:ln>
                  <a:noFill/>
                </a:ln>
                <a:solidFill>
                  <a:srgbClr val="000000"/>
                </a:solidFill>
                <a:effectLst/>
                <a:uLnTx/>
                <a:uFillTx/>
                <a:latin typeface="Segoe UI"/>
                <a:ea typeface="+mn-ea"/>
                <a:cs typeface="+mn-cs"/>
              </a:endParaRPr>
            </a:p>
          </p:txBody>
        </p:sp>
        <p:cxnSp>
          <p:nvCxnSpPr>
            <p:cNvPr id="15" name="Straight Arrow Connector 14"/>
            <p:cNvCxnSpPr>
              <a:stCxn id="13" idx="3"/>
              <a:endCxn id="14" idx="1"/>
            </p:cNvCxnSpPr>
            <p:nvPr/>
          </p:nvCxnSpPr>
          <p:spPr>
            <a:xfrm>
              <a:off x="5613400" y="3741738"/>
              <a:ext cx="990600" cy="0"/>
            </a:xfrm>
            <a:prstGeom prst="straightConnector1">
              <a:avLst/>
            </a:prstGeom>
            <a:noFill/>
            <a:ln w="25400" cap="flat" cmpd="sng" algn="ctr">
              <a:solidFill>
                <a:srgbClr val="000000"/>
              </a:solidFill>
              <a:prstDash val="solid"/>
              <a:headEnd type="arrow"/>
              <a:tailEnd type="arrow"/>
            </a:ln>
            <a:effectLst/>
          </p:spPr>
        </p:cxnSp>
        <p:cxnSp>
          <p:nvCxnSpPr>
            <p:cNvPr id="16" name="Straight Arrow Connector 15"/>
            <p:cNvCxnSpPr>
              <a:stCxn id="14" idx="3"/>
              <a:endCxn id="12" idx="2"/>
            </p:cNvCxnSpPr>
            <p:nvPr/>
          </p:nvCxnSpPr>
          <p:spPr>
            <a:xfrm>
              <a:off x="8356600" y="3741738"/>
              <a:ext cx="838200" cy="0"/>
            </a:xfrm>
            <a:prstGeom prst="straightConnector1">
              <a:avLst/>
            </a:prstGeom>
            <a:noFill/>
            <a:ln w="25400" cap="flat" cmpd="sng" algn="ctr">
              <a:solidFill>
                <a:srgbClr val="000000"/>
              </a:solidFill>
              <a:prstDash val="solid"/>
              <a:headEnd type="arrow"/>
              <a:tailEnd type="arrow"/>
            </a:ln>
            <a:effectLst/>
          </p:spPr>
        </p:cxnSp>
      </p:grpSp>
    </p:spTree>
    <p:extLst>
      <p:ext uri="{BB962C8B-B14F-4D97-AF65-F5344CB8AC3E}">
        <p14:creationId xmlns:p14="http://schemas.microsoft.com/office/powerpoint/2010/main" val="1645427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21962B-1AE4-41A1-824F-E5119D9A5D51}"/>
              </a:ext>
            </a:extLst>
          </p:cNvPr>
          <p:cNvPicPr>
            <a:picLocks noChangeAspect="1"/>
          </p:cNvPicPr>
          <p:nvPr/>
        </p:nvPicPr>
        <p:blipFill>
          <a:blip r:embed="rId3"/>
          <a:stretch>
            <a:fillRect/>
          </a:stretch>
        </p:blipFill>
        <p:spPr>
          <a:xfrm rot="20440922">
            <a:off x="9912075" y="1437132"/>
            <a:ext cx="1801829" cy="2395167"/>
          </a:xfrm>
          <a:prstGeom prst="rect">
            <a:avLst/>
          </a:prstGeom>
        </p:spPr>
      </p:pic>
      <p:sp>
        <p:nvSpPr>
          <p:cNvPr id="2" name="Title 1"/>
          <p:cNvSpPr>
            <a:spLocks noGrp="1"/>
          </p:cNvSpPr>
          <p:nvPr>
            <p:ph type="title"/>
          </p:nvPr>
        </p:nvSpPr>
        <p:spPr>
          <a:xfrm>
            <a:off x="430151" y="282849"/>
            <a:ext cx="11277600" cy="685800"/>
          </a:xfrm>
        </p:spPr>
        <p:txBody>
          <a:bodyPr/>
          <a:lstStyle/>
          <a:p>
            <a:r>
              <a:rPr lang="en-US" sz="5400" dirty="0">
                <a:latin typeface="Segoe UI Light" pitchFamily="34" charset="0"/>
              </a:rPr>
              <a:t>EF Architecture</a:t>
            </a:r>
            <a:endParaRPr lang="en-US" dirty="0"/>
          </a:p>
        </p:txBody>
      </p:sp>
      <p:sp>
        <p:nvSpPr>
          <p:cNvPr id="6" name="Rectangle 5"/>
          <p:cNvSpPr/>
          <p:nvPr/>
        </p:nvSpPr>
        <p:spPr bwMode="auto">
          <a:xfrm>
            <a:off x="360217" y="5185295"/>
            <a:ext cx="11564864" cy="1005829"/>
          </a:xfrm>
          <a:prstGeom prst="rect">
            <a:avLst/>
          </a:prstGeom>
          <a:solidFill>
            <a:srgbClr val="287EFF"/>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4000" dirty="0">
                <a:gradFill>
                  <a:gsLst>
                    <a:gs pos="0">
                      <a:srgbClr val="FFFFFF"/>
                    </a:gs>
                    <a:gs pos="100000">
                      <a:srgbClr val="FFFFFF"/>
                    </a:gs>
                  </a:gsLst>
                  <a:lin ang="5400000" scaled="0"/>
                </a:gradFill>
                <a:ea typeface="Segoe UI" pitchFamily="34" charset="0"/>
                <a:cs typeface="Segoe UI" pitchFamily="34" charset="0"/>
              </a:rPr>
              <a:t>EntityFramework.Core</a:t>
            </a: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60216" y="4088026"/>
            <a:ext cx="9022079" cy="1005829"/>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3200" dirty="0">
                <a:gradFill>
                  <a:gsLst>
                    <a:gs pos="0">
                      <a:srgbClr val="FFFFFF"/>
                    </a:gs>
                    <a:gs pos="100000">
                      <a:srgbClr val="FFFFFF"/>
                    </a:gs>
                  </a:gsLst>
                  <a:lin ang="5400000" scaled="0"/>
                </a:gradFill>
                <a:ea typeface="Segoe UI" pitchFamily="34" charset="0"/>
                <a:cs typeface="Segoe UI" pitchFamily="34" charset="0"/>
              </a:rPr>
              <a:t>EF.Relational</a:t>
            </a: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9494337" y="4088026"/>
            <a:ext cx="2430743" cy="1005829"/>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2400" dirty="0">
                <a:gradFill>
                  <a:gsLst>
                    <a:gs pos="0">
                      <a:srgbClr val="FFFFFF"/>
                    </a:gs>
                    <a:gs pos="100000">
                      <a:srgbClr val="FFFFFF"/>
                    </a:gs>
                  </a:gsLst>
                  <a:lin ang="5400000" scaled="0"/>
                </a:gradFill>
                <a:ea typeface="Segoe UI" pitchFamily="34" charset="0"/>
                <a:cs typeface="Segoe UI" pitchFamily="34" charset="0"/>
              </a:rPr>
              <a:t>EF.InMemory</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296382" y="1270735"/>
            <a:ext cx="1737403" cy="27258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2400" dirty="0">
                <a:gradFill>
                  <a:gsLst>
                    <a:gs pos="0">
                      <a:srgbClr val="FFFFFF"/>
                    </a:gs>
                    <a:gs pos="100000">
                      <a:srgbClr val="FFFFFF"/>
                    </a:gs>
                  </a:gsLst>
                  <a:lin ang="5400000" scaled="0"/>
                </a:gradFill>
                <a:ea typeface="Segoe UI" pitchFamily="34" charset="0"/>
                <a:cs typeface="Segoe UI" pitchFamily="34" charset="0"/>
              </a:rPr>
              <a:t>EF.SQLite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154230" y="1270735"/>
            <a:ext cx="1814046" cy="27258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2400" dirty="0">
                <a:gradFill>
                  <a:gsLst>
                    <a:gs pos="0">
                      <a:srgbClr val="FFFFFF"/>
                    </a:gs>
                    <a:gs pos="100000">
                      <a:srgbClr val="FFFFFF"/>
                    </a:gs>
                  </a:gsLst>
                  <a:lin ang="5400000" scaled="0"/>
                </a:gradFill>
                <a:ea typeface="Segoe UI" pitchFamily="34" charset="0"/>
                <a:cs typeface="Segoe UI" pitchFamily="34" charset="0"/>
              </a:rPr>
              <a:t>EF.</a:t>
            </a:r>
            <a:r>
              <a:rPr lang="en-US" sz="2400">
                <a:gradFill>
                  <a:gsLst>
                    <a:gs pos="0">
                      <a:srgbClr val="FFFFFF"/>
                    </a:gs>
                    <a:gs pos="100000">
                      <a:srgbClr val="FFFFFF"/>
                    </a:gs>
                  </a:gsLst>
                  <a:lin ang="5400000" scaled="0"/>
                </a:gradFill>
                <a:ea typeface="Segoe UI" pitchFamily="34" charset="0"/>
                <a:cs typeface="Segoe UI" pitchFamily="34" charset="0"/>
              </a:rPr>
              <a:t>Microsoft</a:t>
            </a:r>
            <a:r>
              <a:rPr lang="bs-Latn-BA" sz="2400">
                <a:gradFill>
                  <a:gsLst>
                    <a:gs pos="0">
                      <a:srgbClr val="FFFFFF"/>
                    </a:gs>
                    <a:gs pos="100000">
                      <a:srgbClr val="FFFFFF"/>
                    </a:gs>
                  </a:gsLst>
                  <a:lin ang="5400000" scaled="0"/>
                </a:gradFill>
                <a:ea typeface="Segoe UI" pitchFamily="34" charset="0"/>
                <a:cs typeface="Segoe UI" pitchFamily="34" charset="0"/>
              </a:rPr>
              <a:t>SqlServer</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068951" y="1263633"/>
            <a:ext cx="1600074" cy="27258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2400" dirty="0">
                <a:gradFill>
                  <a:gsLst>
                    <a:gs pos="0">
                      <a:srgbClr val="FFFFFF"/>
                    </a:gs>
                    <a:gs pos="100000">
                      <a:srgbClr val="FFFFFF"/>
                    </a:gs>
                  </a:gsLst>
                  <a:lin ang="5400000" scaled="0"/>
                </a:gradFill>
                <a:ea typeface="Segoe UI" pitchFamily="34" charset="0"/>
                <a:cs typeface="Segoe UI" pitchFamily="34" charset="0"/>
              </a:rPr>
              <a:t>EF.SqlServerCompact40</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65032" y="1263633"/>
            <a:ext cx="1805315" cy="27258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EF.Commands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rot="20440922">
            <a:off x="10302976" y="3149284"/>
            <a:ext cx="1928798" cy="627864"/>
          </a:xfrm>
          <a:prstGeom prst="rect">
            <a:avLst/>
          </a:prstGeom>
          <a:noFill/>
        </p:spPr>
        <p:txBody>
          <a:bodyPr wrap="none" lIns="182880" tIns="146304" rIns="182880" bIns="146304" rtlCol="0">
            <a:spAutoFit/>
          </a:bodyPr>
          <a:lstStyle/>
          <a:p>
            <a:pPr>
              <a:lnSpc>
                <a:spcPct val="90000"/>
              </a:lnSpc>
              <a:spcAft>
                <a:spcPts val="600"/>
              </a:spcAft>
            </a:pPr>
            <a:r>
              <a:rPr lang="bs-Latn-BA" sz="2400" dirty="0">
                <a:gradFill>
                  <a:gsLst>
                    <a:gs pos="2917">
                      <a:schemeClr val="tx1"/>
                    </a:gs>
                    <a:gs pos="30000">
                      <a:schemeClr val="tx1"/>
                    </a:gs>
                  </a:gsLst>
                  <a:lin ang="5400000" scaled="0"/>
                </a:gradFill>
              </a:rPr>
              <a:t>PostgreSQL</a:t>
            </a:r>
            <a:endParaRPr lang="en-US" sz="2400" dirty="0" err="1">
              <a:gradFill>
                <a:gsLst>
                  <a:gs pos="2917">
                    <a:schemeClr val="tx1"/>
                  </a:gs>
                  <a:gs pos="30000">
                    <a:schemeClr val="tx1"/>
                  </a:gs>
                </a:gsLst>
                <a:lin ang="5400000" scaled="0"/>
              </a:gradFill>
            </a:endParaRPr>
          </a:p>
        </p:txBody>
      </p:sp>
      <p:sp>
        <p:nvSpPr>
          <p:cNvPr id="16" name="Rectangle 15"/>
          <p:cNvSpPr/>
          <p:nvPr/>
        </p:nvSpPr>
        <p:spPr bwMode="auto">
          <a:xfrm>
            <a:off x="7789470" y="1263633"/>
            <a:ext cx="1600074" cy="272585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bs-Latn-BA" sz="2400" dirty="0">
                <a:gradFill>
                  <a:gsLst>
                    <a:gs pos="0">
                      <a:srgbClr val="FFFFFF"/>
                    </a:gs>
                    <a:gs pos="100000">
                      <a:srgbClr val="FFFFFF"/>
                    </a:gs>
                  </a:gsLst>
                  <a:lin ang="5400000" scaled="0"/>
                </a:gradFill>
                <a:ea typeface="Segoe UI" pitchFamily="34" charset="0"/>
                <a:cs typeface="Segoe UI" pitchFamily="34" charset="0"/>
              </a:rPr>
              <a:t>EF.Npgsql</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C35EF513-5ECA-4EBF-B9BC-D11A6D409686}"/>
              </a:ext>
            </a:extLst>
          </p:cNvPr>
          <p:cNvCxnSpPr>
            <a:cxnSpLocks/>
            <a:endCxn id="7" idx="1"/>
          </p:cNvCxnSpPr>
          <p:nvPr/>
        </p:nvCxnSpPr>
        <p:spPr>
          <a:xfrm>
            <a:off x="8872283" y="2909186"/>
            <a:ext cx="1090516" cy="23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1634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B803FB-168C-46DD-8562-090D0EA0F75E}"/>
              </a:ext>
            </a:extLst>
          </p:cNvPr>
          <p:cNvSpPr>
            <a:spLocks noGrp="1"/>
          </p:cNvSpPr>
          <p:nvPr>
            <p:ph type="title"/>
          </p:nvPr>
        </p:nvSpPr>
        <p:spPr/>
        <p:txBody>
          <a:bodyPr/>
          <a:lstStyle/>
          <a:p>
            <a:r>
              <a:rPr lang="en-US" dirty="0"/>
              <a:t>Our Data Domain – Contoso University</a:t>
            </a:r>
          </a:p>
        </p:txBody>
      </p:sp>
      <p:sp>
        <p:nvSpPr>
          <p:cNvPr id="3" name="Slide Number Placeholder 2">
            <a:extLst>
              <a:ext uri="{FF2B5EF4-FFF2-40B4-BE49-F238E27FC236}">
                <a16:creationId xmlns:a16="http://schemas.microsoft.com/office/drawing/2014/main" id="{A4F976EA-4635-4588-8B37-0E9E442D93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9" name="Picture 8">
            <a:extLst>
              <a:ext uri="{FF2B5EF4-FFF2-40B4-BE49-F238E27FC236}">
                <a16:creationId xmlns:a16="http://schemas.microsoft.com/office/drawing/2014/main" id="{122F3B15-C375-4B87-8A59-7A4C7EA8D46E}"/>
              </a:ext>
            </a:extLst>
          </p:cNvPr>
          <p:cNvPicPr>
            <a:picLocks noChangeAspect="1"/>
          </p:cNvPicPr>
          <p:nvPr/>
        </p:nvPicPr>
        <p:blipFill>
          <a:blip r:embed="rId3">
            <a:clrChange>
              <a:clrFrom>
                <a:srgbClr val="F6F6F6"/>
              </a:clrFrom>
              <a:clrTo>
                <a:srgbClr val="F6F6F6">
                  <a:alpha val="0"/>
                </a:srgbClr>
              </a:clrTo>
            </a:clrChange>
          </a:blip>
          <a:stretch>
            <a:fillRect/>
          </a:stretch>
        </p:blipFill>
        <p:spPr>
          <a:xfrm>
            <a:off x="622300" y="1540450"/>
            <a:ext cx="10636250" cy="3961825"/>
          </a:xfrm>
          <a:prstGeom prst="rect">
            <a:avLst/>
          </a:prstGeom>
          <a:ln>
            <a:noFill/>
          </a:ln>
        </p:spPr>
      </p:pic>
    </p:spTree>
    <p:extLst>
      <p:ext uri="{BB962C8B-B14F-4D97-AF65-F5344CB8AC3E}">
        <p14:creationId xmlns:p14="http://schemas.microsoft.com/office/powerpoint/2010/main" val="290252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Development</a:t>
            </a:r>
          </a:p>
        </p:txBody>
      </p:sp>
      <p:sp>
        <p:nvSpPr>
          <p:cNvPr id="5" name="Slide Number Placeholder 4"/>
          <p:cNvSpPr>
            <a:spLocks noGrp="1"/>
          </p:cNvSpPr>
          <p:nvPr>
            <p:ph type="sldNum" sz="quarter" idx="12"/>
          </p:nvPr>
        </p:nvSpPr>
        <p:spPr/>
        <p:txBody>
          <a:bodyPr/>
          <a:lstStyle/>
          <a:p>
            <a:fld id="{026CCAEB-CB17-44EB-A892-4553F1D666B6}" type="slidenum">
              <a:rPr lang="en-US" smtClean="0"/>
              <a:pPr/>
              <a:t>18</a:t>
            </a:fld>
            <a:endParaRPr lang="en-US" dirty="0"/>
          </a:p>
        </p:txBody>
      </p:sp>
      <p:sp>
        <p:nvSpPr>
          <p:cNvPr id="3" name="Content Placeholder 2"/>
          <p:cNvSpPr>
            <a:spLocks noGrp="1"/>
          </p:cNvSpPr>
          <p:nvPr>
            <p:ph type="body" sz="quarter" idx="13"/>
          </p:nvPr>
        </p:nvSpPr>
        <p:spPr>
          <a:xfrm>
            <a:off x="402336" y="1143000"/>
            <a:ext cx="6341364" cy="4956048"/>
          </a:xfrm>
        </p:spPr>
        <p:txBody>
          <a:bodyPr/>
          <a:lstStyle/>
          <a:p>
            <a:r>
              <a:rPr lang="en-US" dirty="0"/>
              <a:t>A model can be created with a .NET class</a:t>
            </a:r>
          </a:p>
          <a:p>
            <a:r>
              <a:rPr lang="en-US" dirty="0"/>
              <a:t>Primary key, foreign key, and navigation properties are defined in the class</a:t>
            </a:r>
          </a:p>
          <a:p>
            <a:r>
              <a:rPr lang="en-US" dirty="0"/>
              <a:t>Class (Enrollment) will be converted into a database table</a:t>
            </a:r>
          </a:p>
          <a:p>
            <a:r>
              <a:rPr lang="en-US"/>
              <a:t>Class properties </a:t>
            </a:r>
            <a:r>
              <a:rPr lang="en-US" dirty="0"/>
              <a:t>(</a:t>
            </a:r>
            <a:r>
              <a:rPr lang="en-US" i="1" dirty="0"/>
              <a:t>EnrollmentID</a:t>
            </a:r>
            <a:r>
              <a:rPr lang="en-US" dirty="0"/>
              <a:t>, </a:t>
            </a:r>
            <a:r>
              <a:rPr lang="en-US" i="1" dirty="0"/>
              <a:t>CourseID</a:t>
            </a:r>
            <a:r>
              <a:rPr lang="en-US" dirty="0"/>
              <a:t>, etc.) will be converted into table attributes</a:t>
            </a:r>
          </a:p>
        </p:txBody>
      </p:sp>
      <p:pic>
        <p:nvPicPr>
          <p:cNvPr id="4" name="Picture 3">
            <a:extLst>
              <a:ext uri="{FF2B5EF4-FFF2-40B4-BE49-F238E27FC236}">
                <a16:creationId xmlns:a16="http://schemas.microsoft.com/office/drawing/2014/main" id="{5B92BC4C-7138-456B-B331-22584F9B11B9}"/>
              </a:ext>
            </a:extLst>
          </p:cNvPr>
          <p:cNvPicPr>
            <a:picLocks noChangeAspect="1"/>
          </p:cNvPicPr>
          <p:nvPr/>
        </p:nvPicPr>
        <p:blipFill>
          <a:blip r:embed="rId3"/>
          <a:stretch>
            <a:fillRect/>
          </a:stretch>
        </p:blipFill>
        <p:spPr>
          <a:xfrm>
            <a:off x="6743700" y="1143000"/>
            <a:ext cx="4902817" cy="4678046"/>
          </a:xfrm>
          <a:prstGeom prst="rect">
            <a:avLst/>
          </a:prstGeom>
          <a:ln>
            <a:solidFill>
              <a:schemeClr val="tx1"/>
            </a:solidFill>
          </a:ln>
        </p:spPr>
      </p:pic>
    </p:spTree>
    <p:extLst>
      <p:ext uri="{BB962C8B-B14F-4D97-AF65-F5344CB8AC3E}">
        <p14:creationId xmlns:p14="http://schemas.microsoft.com/office/powerpoint/2010/main" val="112989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Relationships</a:t>
            </a:r>
          </a:p>
        </p:txBody>
      </p:sp>
      <p:sp>
        <p:nvSpPr>
          <p:cNvPr id="5" name="Slide Number Placeholder 4"/>
          <p:cNvSpPr>
            <a:spLocks noGrp="1"/>
          </p:cNvSpPr>
          <p:nvPr>
            <p:ph type="sldNum" sz="quarter" idx="12"/>
          </p:nvPr>
        </p:nvSpPr>
        <p:spPr/>
        <p:txBody>
          <a:bodyPr/>
          <a:lstStyle/>
          <a:p>
            <a:fld id="{026CCAEB-CB17-44EB-A892-4553F1D666B6}" type="slidenum">
              <a:rPr lang="en-US"/>
              <a:pPr/>
              <a:t>19</a:t>
            </a:fld>
            <a:endParaRPr lang="en-US" dirty="0"/>
          </a:p>
        </p:txBody>
      </p:sp>
      <p:sp>
        <p:nvSpPr>
          <p:cNvPr id="3" name="Content Placeholder 2"/>
          <p:cNvSpPr>
            <a:spLocks noGrp="1"/>
          </p:cNvSpPr>
          <p:nvPr>
            <p:ph type="body" sz="quarter" idx="13"/>
          </p:nvPr>
        </p:nvSpPr>
        <p:spPr>
          <a:xfrm>
            <a:off x="402336" y="1143000"/>
            <a:ext cx="6227064" cy="4956048"/>
          </a:xfrm>
        </p:spPr>
        <p:txBody>
          <a:bodyPr>
            <a:normAutofit/>
          </a:bodyPr>
          <a:lstStyle/>
          <a:p>
            <a:pPr marL="342900" indent="-342900">
              <a:buFont typeface="Arial" panose="020B0604020202020204" pitchFamily="34" charset="0"/>
              <a:buChar char="•"/>
            </a:pPr>
            <a:r>
              <a:rPr lang="en-US" dirty="0"/>
              <a:t>Navigation property</a:t>
            </a:r>
          </a:p>
          <a:p>
            <a:pPr marL="800100" lvl="1" indent="-342900">
              <a:buFont typeface="Courier New" panose="02070309020205020404" pitchFamily="49" charset="0"/>
              <a:buChar char="o"/>
            </a:pPr>
            <a:r>
              <a:rPr lang="en-US" dirty="0"/>
              <a:t>Navigational property holds other entities that are related to this entity</a:t>
            </a:r>
          </a:p>
          <a:p>
            <a:pPr marL="800100" lvl="1" indent="-342900">
              <a:buFont typeface="Courier New" panose="02070309020205020404" pitchFamily="49" charset="0"/>
              <a:buChar char="o"/>
            </a:pPr>
            <a:r>
              <a:rPr lang="en-US" i="1" dirty="0">
                <a:solidFill>
                  <a:srgbClr val="0070C0"/>
                </a:solidFill>
              </a:rPr>
              <a:t>Student </a:t>
            </a:r>
            <a:r>
              <a:rPr lang="en-US" dirty="0"/>
              <a:t>and </a:t>
            </a:r>
            <a:r>
              <a:rPr lang="en-US" i="1" dirty="0">
                <a:solidFill>
                  <a:srgbClr val="0070C0"/>
                </a:solidFill>
              </a:rPr>
              <a:t>Course</a:t>
            </a:r>
            <a:r>
              <a:rPr lang="en-US" dirty="0"/>
              <a:t> are navigation </a:t>
            </a:r>
            <a:br>
              <a:rPr lang="en-US" dirty="0"/>
            </a:br>
            <a:r>
              <a:rPr lang="en-US" dirty="0"/>
              <a:t>properties.</a:t>
            </a:r>
          </a:p>
          <a:p>
            <a:pPr marL="457200" lvl="1" indent="0">
              <a:buNone/>
            </a:pPr>
            <a:endParaRPr lang="en-US" dirty="0"/>
          </a:p>
          <a:p>
            <a:pPr marL="342900" indent="-342900">
              <a:buFont typeface="Arial" panose="020B0604020202020204" pitchFamily="34" charset="0"/>
              <a:buChar char="•"/>
            </a:pPr>
            <a:r>
              <a:rPr lang="en-US" dirty="0"/>
              <a:t>Foreign key property</a:t>
            </a:r>
          </a:p>
          <a:p>
            <a:pPr marL="800100" lvl="1" indent="-342900">
              <a:buFont typeface="Courier New" panose="02070309020205020404" pitchFamily="49" charset="0"/>
              <a:buChar char="o"/>
            </a:pPr>
            <a:r>
              <a:rPr lang="en-US" dirty="0"/>
              <a:t>It is not required in a model object</a:t>
            </a:r>
          </a:p>
          <a:p>
            <a:pPr marL="800100" lvl="1" indent="-342900">
              <a:buFont typeface="Courier New" panose="02070309020205020404" pitchFamily="49" charset="0"/>
              <a:buChar char="o"/>
            </a:pPr>
            <a:r>
              <a:rPr lang="en-US" dirty="0"/>
              <a:t>It is used for convenience</a:t>
            </a:r>
          </a:p>
          <a:p>
            <a:pPr marL="800100" lvl="1" indent="-342900">
              <a:buFont typeface="Courier New" panose="02070309020205020404" pitchFamily="49" charset="0"/>
              <a:buChar char="o"/>
            </a:pPr>
            <a:r>
              <a:rPr lang="en-US" i="1" dirty="0">
                <a:solidFill>
                  <a:srgbClr val="0070C0"/>
                </a:solidFill>
              </a:rPr>
              <a:t>CourseID</a:t>
            </a:r>
            <a:r>
              <a:rPr lang="en-US" dirty="0"/>
              <a:t> and </a:t>
            </a:r>
            <a:r>
              <a:rPr lang="en-US" i="1" dirty="0">
                <a:solidFill>
                  <a:srgbClr val="0070C0"/>
                </a:solidFill>
              </a:rPr>
              <a:t>StudentID</a:t>
            </a:r>
            <a:r>
              <a:rPr lang="en-US" dirty="0"/>
              <a:t> are foreign key properties</a:t>
            </a:r>
          </a:p>
          <a:p>
            <a:pPr lvl="1"/>
            <a:endParaRPr lang="en-US" dirty="0"/>
          </a:p>
          <a:p>
            <a:endParaRPr lang="en-US" dirty="0"/>
          </a:p>
          <a:p>
            <a:pPr lvl="1"/>
            <a:endParaRPr lang="en-US" dirty="0"/>
          </a:p>
        </p:txBody>
      </p:sp>
      <p:pic>
        <p:nvPicPr>
          <p:cNvPr id="7" name="Picture 6">
            <a:extLst>
              <a:ext uri="{FF2B5EF4-FFF2-40B4-BE49-F238E27FC236}">
                <a16:creationId xmlns:a16="http://schemas.microsoft.com/office/drawing/2014/main" id="{B343A412-0ECB-4FF7-B533-81EA4DE80840}"/>
              </a:ext>
            </a:extLst>
          </p:cNvPr>
          <p:cNvPicPr>
            <a:picLocks noChangeAspect="1"/>
          </p:cNvPicPr>
          <p:nvPr/>
        </p:nvPicPr>
        <p:blipFill>
          <a:blip r:embed="rId3"/>
          <a:stretch>
            <a:fillRect/>
          </a:stretch>
        </p:blipFill>
        <p:spPr>
          <a:xfrm>
            <a:off x="6743700" y="1143000"/>
            <a:ext cx="4902817" cy="4678046"/>
          </a:xfrm>
          <a:prstGeom prst="rect">
            <a:avLst/>
          </a:prstGeom>
          <a:ln>
            <a:solidFill>
              <a:schemeClr val="tx1"/>
            </a:solidFill>
          </a:ln>
        </p:spPr>
      </p:pic>
    </p:spTree>
    <p:extLst>
      <p:ext uri="{BB962C8B-B14F-4D97-AF65-F5344CB8AC3E}">
        <p14:creationId xmlns:p14="http://schemas.microsoft.com/office/powerpoint/2010/main" val="189616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80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Relationships</a:t>
            </a:r>
          </a:p>
        </p:txBody>
      </p:sp>
      <p:sp>
        <p:nvSpPr>
          <p:cNvPr id="5" name="Slide Number Placeholder 4"/>
          <p:cNvSpPr>
            <a:spLocks noGrp="1"/>
          </p:cNvSpPr>
          <p:nvPr>
            <p:ph type="sldNum" sz="quarter" idx="12"/>
          </p:nvPr>
        </p:nvSpPr>
        <p:spPr/>
        <p:txBody>
          <a:bodyPr/>
          <a:lstStyle/>
          <a:p>
            <a:fld id="{026CCAEB-CB17-44EB-A892-4553F1D666B6}" type="slidenum">
              <a:rPr lang="en-US"/>
              <a:pPr/>
              <a:t>20</a:t>
            </a:fld>
            <a:endParaRPr lang="en-US" dirty="0"/>
          </a:p>
        </p:txBody>
      </p:sp>
      <p:pic>
        <p:nvPicPr>
          <p:cNvPr id="7" name="Picture 6">
            <a:extLst>
              <a:ext uri="{FF2B5EF4-FFF2-40B4-BE49-F238E27FC236}">
                <a16:creationId xmlns:a16="http://schemas.microsoft.com/office/drawing/2014/main" id="{B343A412-0ECB-4FF7-B533-81EA4DE80840}"/>
              </a:ext>
            </a:extLst>
          </p:cNvPr>
          <p:cNvPicPr>
            <a:picLocks noChangeAspect="1"/>
          </p:cNvPicPr>
          <p:nvPr/>
        </p:nvPicPr>
        <p:blipFill>
          <a:blip r:embed="rId3"/>
          <a:stretch>
            <a:fillRect/>
          </a:stretch>
        </p:blipFill>
        <p:spPr>
          <a:xfrm>
            <a:off x="6743700" y="1143000"/>
            <a:ext cx="4902817" cy="4678046"/>
          </a:xfrm>
          <a:prstGeom prst="rect">
            <a:avLst/>
          </a:prstGeom>
          <a:ln>
            <a:solidFill>
              <a:schemeClr val="tx1"/>
            </a:solidFill>
          </a:ln>
        </p:spPr>
      </p:pic>
      <p:pic>
        <p:nvPicPr>
          <p:cNvPr id="6" name="Picture 5">
            <a:extLst>
              <a:ext uri="{FF2B5EF4-FFF2-40B4-BE49-F238E27FC236}">
                <a16:creationId xmlns:a16="http://schemas.microsoft.com/office/drawing/2014/main" id="{2A010454-6C75-49DB-B22C-E8B00FE3E5BC}"/>
              </a:ext>
            </a:extLst>
          </p:cNvPr>
          <p:cNvPicPr>
            <a:picLocks noChangeAspect="1"/>
          </p:cNvPicPr>
          <p:nvPr/>
        </p:nvPicPr>
        <p:blipFill>
          <a:blip r:embed="rId4"/>
          <a:stretch>
            <a:fillRect/>
          </a:stretch>
        </p:blipFill>
        <p:spPr>
          <a:xfrm>
            <a:off x="2046287" y="1257606"/>
            <a:ext cx="3071813" cy="4448833"/>
          </a:xfrm>
          <a:prstGeom prst="rect">
            <a:avLst/>
          </a:prstGeom>
        </p:spPr>
      </p:pic>
      <p:cxnSp>
        <p:nvCxnSpPr>
          <p:cNvPr id="11" name="Straight Arrow Connector 10">
            <a:extLst>
              <a:ext uri="{FF2B5EF4-FFF2-40B4-BE49-F238E27FC236}">
                <a16:creationId xmlns:a16="http://schemas.microsoft.com/office/drawing/2014/main" id="{9175F554-536E-481F-91D8-977E18DA76B8}"/>
              </a:ext>
            </a:extLst>
          </p:cNvPr>
          <p:cNvCxnSpPr/>
          <p:nvPr/>
        </p:nvCxnSpPr>
        <p:spPr>
          <a:xfrm>
            <a:off x="4432300" y="2806700"/>
            <a:ext cx="3149600" cy="7620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607DD98-6A11-4B1C-9478-01246F2DDC78}"/>
              </a:ext>
            </a:extLst>
          </p:cNvPr>
          <p:cNvCxnSpPr/>
          <p:nvPr/>
        </p:nvCxnSpPr>
        <p:spPr>
          <a:xfrm>
            <a:off x="4051300" y="1562100"/>
            <a:ext cx="4483100" cy="1422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2F14634-26E8-4FF6-82E7-51593899ABA2}"/>
              </a:ext>
            </a:extLst>
          </p:cNvPr>
          <p:cNvCxnSpPr/>
          <p:nvPr/>
        </p:nvCxnSpPr>
        <p:spPr>
          <a:xfrm>
            <a:off x="4013200" y="3162300"/>
            <a:ext cx="3568700" cy="660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BF987EA-E3ED-417C-835C-B431FA13A9DA}"/>
              </a:ext>
            </a:extLst>
          </p:cNvPr>
          <p:cNvCxnSpPr/>
          <p:nvPr/>
        </p:nvCxnSpPr>
        <p:spPr>
          <a:xfrm>
            <a:off x="4051300" y="3568700"/>
            <a:ext cx="3530600" cy="5207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0EAD2B2-5DF4-4101-B74A-44AFED9453F3}"/>
              </a:ext>
            </a:extLst>
          </p:cNvPr>
          <p:cNvCxnSpPr/>
          <p:nvPr/>
        </p:nvCxnSpPr>
        <p:spPr>
          <a:xfrm>
            <a:off x="3733800" y="4013200"/>
            <a:ext cx="3848100" cy="3429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EBB2C12-C7D3-4C96-94EA-FC731EEE6EB3}"/>
              </a:ext>
            </a:extLst>
          </p:cNvPr>
          <p:cNvCxnSpPr>
            <a:cxnSpLocks/>
          </p:cNvCxnSpPr>
          <p:nvPr/>
        </p:nvCxnSpPr>
        <p:spPr>
          <a:xfrm flipV="1">
            <a:off x="3771900" y="4813300"/>
            <a:ext cx="3810000" cy="889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A644C5D5-9821-4401-A1F2-63363BEEF4FC}"/>
              </a:ext>
            </a:extLst>
          </p:cNvPr>
          <p:cNvCxnSpPr/>
          <p:nvPr/>
        </p:nvCxnSpPr>
        <p:spPr>
          <a:xfrm flipV="1">
            <a:off x="3873500" y="5130800"/>
            <a:ext cx="3708400" cy="1778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58389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Relationships - </a:t>
            </a:r>
            <a:r>
              <a:rPr lang="en-US" dirty="0" err="1"/>
              <a:t>DbContext</a:t>
            </a:r>
            <a:endParaRPr lang="en-US" dirty="0"/>
          </a:p>
        </p:txBody>
      </p:sp>
      <p:sp>
        <p:nvSpPr>
          <p:cNvPr id="5" name="Slide Number Placeholder 4"/>
          <p:cNvSpPr>
            <a:spLocks noGrp="1"/>
          </p:cNvSpPr>
          <p:nvPr>
            <p:ph type="sldNum" sz="quarter" idx="12"/>
          </p:nvPr>
        </p:nvSpPr>
        <p:spPr/>
        <p:txBody>
          <a:bodyPr/>
          <a:lstStyle/>
          <a:p>
            <a:fld id="{026CCAEB-CB17-44EB-A892-4553F1D666B6}" type="slidenum">
              <a:rPr lang="en-US"/>
              <a:pPr/>
              <a:t>21</a:t>
            </a:fld>
            <a:endParaRPr lang="en-US" dirty="0"/>
          </a:p>
        </p:txBody>
      </p:sp>
      <p:pic>
        <p:nvPicPr>
          <p:cNvPr id="3" name="Picture 2">
            <a:extLst>
              <a:ext uri="{FF2B5EF4-FFF2-40B4-BE49-F238E27FC236}">
                <a16:creationId xmlns:a16="http://schemas.microsoft.com/office/drawing/2014/main" id="{7DAB9A9A-5BD7-4517-B334-CB4E7AEE622F}"/>
              </a:ext>
            </a:extLst>
          </p:cNvPr>
          <p:cNvPicPr>
            <a:picLocks noChangeAspect="1"/>
          </p:cNvPicPr>
          <p:nvPr/>
        </p:nvPicPr>
        <p:blipFill>
          <a:blip r:embed="rId3"/>
          <a:stretch>
            <a:fillRect/>
          </a:stretch>
        </p:blipFill>
        <p:spPr>
          <a:xfrm>
            <a:off x="6246409" y="1360874"/>
            <a:ext cx="5347420" cy="1638178"/>
          </a:xfrm>
          <a:prstGeom prst="rect">
            <a:avLst/>
          </a:prstGeom>
          <a:ln>
            <a:solidFill>
              <a:schemeClr val="tx1"/>
            </a:solidFill>
          </a:ln>
        </p:spPr>
      </p:pic>
      <p:pic>
        <p:nvPicPr>
          <p:cNvPr id="4" name="Picture 3">
            <a:extLst>
              <a:ext uri="{FF2B5EF4-FFF2-40B4-BE49-F238E27FC236}">
                <a16:creationId xmlns:a16="http://schemas.microsoft.com/office/drawing/2014/main" id="{D8D07DF5-79AB-4C09-A6D3-52CBDC0A427C}"/>
              </a:ext>
            </a:extLst>
          </p:cNvPr>
          <p:cNvPicPr>
            <a:picLocks noChangeAspect="1"/>
          </p:cNvPicPr>
          <p:nvPr/>
        </p:nvPicPr>
        <p:blipFill>
          <a:blip r:embed="rId4"/>
          <a:stretch>
            <a:fillRect/>
          </a:stretch>
        </p:blipFill>
        <p:spPr>
          <a:xfrm>
            <a:off x="6311021" y="3372374"/>
            <a:ext cx="5218196" cy="1943741"/>
          </a:xfrm>
          <a:prstGeom prst="rect">
            <a:avLst/>
          </a:prstGeom>
        </p:spPr>
      </p:pic>
      <p:sp>
        <p:nvSpPr>
          <p:cNvPr id="16" name="Content Placeholder 2">
            <a:extLst>
              <a:ext uri="{FF2B5EF4-FFF2-40B4-BE49-F238E27FC236}">
                <a16:creationId xmlns:a16="http://schemas.microsoft.com/office/drawing/2014/main" id="{E39470D0-835F-4162-A30D-5AC2547465D3}"/>
              </a:ext>
            </a:extLst>
          </p:cNvPr>
          <p:cNvSpPr>
            <a:spLocks noGrp="1"/>
          </p:cNvSpPr>
          <p:nvPr>
            <p:ph type="body" sz="quarter" idx="13"/>
          </p:nvPr>
        </p:nvSpPr>
        <p:spPr>
          <a:xfrm>
            <a:off x="402336" y="1143000"/>
            <a:ext cx="5769864" cy="4956048"/>
          </a:xfrm>
        </p:spPr>
        <p:txBody>
          <a:bodyPr>
            <a:normAutofit fontScale="92500"/>
          </a:bodyPr>
          <a:lstStyle/>
          <a:p>
            <a:pPr marL="342900" indent="-342900">
              <a:buFont typeface="Arial" panose="020B0604020202020204" pitchFamily="34" charset="0"/>
              <a:buChar char="•"/>
            </a:pPr>
            <a:r>
              <a:rPr lang="en-US" dirty="0"/>
              <a:t>The </a:t>
            </a:r>
            <a:r>
              <a:rPr lang="en-US" dirty="0" err="1">
                <a:latin typeface="Consolas" panose="020B0609020204030204" pitchFamily="49" charset="0"/>
              </a:rPr>
              <a:t>DbContext</a:t>
            </a:r>
            <a:r>
              <a:rPr lang="en-US" dirty="0"/>
              <a:t> is how we expose our classes to EF</a:t>
            </a:r>
          </a:p>
          <a:p>
            <a:pPr marL="342900" indent="-342900">
              <a:buFont typeface="Arial" panose="020B0604020202020204" pitchFamily="34" charset="0"/>
              <a:buChar char="•"/>
            </a:pPr>
            <a:r>
              <a:rPr lang="en-US" dirty="0"/>
              <a:t>Inherits from </a:t>
            </a:r>
            <a:r>
              <a:rPr lang="en-US" dirty="0" err="1">
                <a:latin typeface="Consolas" panose="020B0609020204030204" pitchFamily="49" charset="0"/>
              </a:rPr>
              <a:t>Microsoft.EntityFrameworkCore.DbContext</a:t>
            </a:r>
            <a:endParaRPr lang="en-US" dirty="0">
              <a:latin typeface="Consolas" panose="020B0609020204030204" pitchFamily="49" charset="0"/>
            </a:endParaRPr>
          </a:p>
          <a:p>
            <a:pPr marL="342900" indent="-342900">
              <a:buFont typeface="Arial" panose="020B0604020202020204" pitchFamily="34" charset="0"/>
              <a:buChar char="•"/>
            </a:pPr>
            <a:r>
              <a:rPr lang="en-US" dirty="0"/>
              <a:t>It is also our gateway into the database in code</a:t>
            </a:r>
          </a:p>
          <a:p>
            <a:pPr marL="457200" lvl="1" indent="0">
              <a:buNone/>
            </a:pPr>
            <a:endParaRPr lang="en-US" dirty="0"/>
          </a:p>
          <a:p>
            <a:pPr marL="342900" indent="-342900">
              <a:buFont typeface="Arial" panose="020B0604020202020204" pitchFamily="34" charset="0"/>
              <a:buChar char="•"/>
            </a:pPr>
            <a:r>
              <a:rPr lang="en-US" dirty="0" err="1">
                <a:latin typeface="Consolas" panose="020B0609020204030204" pitchFamily="49" charset="0"/>
              </a:rPr>
              <a:t>DbSet</a:t>
            </a:r>
            <a:r>
              <a:rPr lang="en-US" dirty="0">
                <a:latin typeface="Consolas" panose="020B0609020204030204" pitchFamily="49" charset="0"/>
              </a:rPr>
              <a:t>&lt;T&gt;</a:t>
            </a:r>
            <a:r>
              <a:rPr lang="en-US" dirty="0"/>
              <a:t> Where </a:t>
            </a:r>
            <a:r>
              <a:rPr lang="en-US" dirty="0">
                <a:latin typeface="Consolas" panose="020B0609020204030204" pitchFamily="49" charset="0"/>
              </a:rPr>
              <a:t>T</a:t>
            </a:r>
            <a:r>
              <a:rPr lang="en-US" dirty="0"/>
              <a:t> is Class</a:t>
            </a:r>
          </a:p>
          <a:p>
            <a:pPr marL="800077" lvl="1" indent="-342900">
              <a:buFont typeface="Arial" panose="020B0604020202020204" pitchFamily="34" charset="0"/>
              <a:buChar char="•"/>
            </a:pPr>
            <a:r>
              <a:rPr lang="en-US" dirty="0"/>
              <a:t>How we tell EF which models to track relationships between</a:t>
            </a:r>
          </a:p>
          <a:p>
            <a:pPr marL="342900" indent="-342900"/>
            <a:endParaRPr lang="en-US" dirty="0"/>
          </a:p>
          <a:p>
            <a:pPr marL="342900" indent="-342900"/>
            <a:r>
              <a:rPr lang="en-US" dirty="0"/>
              <a:t>Here we have told EF to track </a:t>
            </a:r>
            <a:r>
              <a:rPr lang="en-US" i="1" dirty="0"/>
              <a:t>Course</a:t>
            </a:r>
            <a:r>
              <a:rPr lang="en-US" dirty="0"/>
              <a:t>,</a:t>
            </a:r>
            <a:r>
              <a:rPr lang="en-US" i="1" dirty="0"/>
              <a:t> Enrollment</a:t>
            </a:r>
            <a:r>
              <a:rPr lang="en-US" dirty="0"/>
              <a:t>,</a:t>
            </a:r>
            <a:r>
              <a:rPr lang="en-US" i="1" dirty="0"/>
              <a:t> </a:t>
            </a:r>
            <a:r>
              <a:rPr lang="en-US" dirty="0"/>
              <a:t>and </a:t>
            </a:r>
            <a:r>
              <a:rPr lang="en-US" i="1" dirty="0"/>
              <a:t>Student</a:t>
            </a:r>
            <a:r>
              <a:rPr lang="en-US" dirty="0"/>
              <a:t> entities and their relationships</a:t>
            </a:r>
          </a:p>
          <a:p>
            <a:pPr lvl="1"/>
            <a:endParaRPr lang="en-US" dirty="0"/>
          </a:p>
          <a:p>
            <a:endParaRPr lang="en-US" dirty="0"/>
          </a:p>
          <a:p>
            <a:pPr lvl="1"/>
            <a:endParaRPr lang="en-US" dirty="0"/>
          </a:p>
        </p:txBody>
      </p:sp>
      <p:sp>
        <p:nvSpPr>
          <p:cNvPr id="8" name="Rectangle 7">
            <a:extLst>
              <a:ext uri="{FF2B5EF4-FFF2-40B4-BE49-F238E27FC236}">
                <a16:creationId xmlns:a16="http://schemas.microsoft.com/office/drawing/2014/main" id="{040AAE2F-E5E9-43DF-BE39-B1A70303DCCC}"/>
              </a:ext>
            </a:extLst>
          </p:cNvPr>
          <p:cNvSpPr/>
          <p:nvPr/>
        </p:nvSpPr>
        <p:spPr>
          <a:xfrm>
            <a:off x="8011477" y="1278669"/>
            <a:ext cx="889000" cy="2368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327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Specific Models (DTOs)</a:t>
            </a:r>
          </a:p>
        </p:txBody>
      </p:sp>
      <p:sp>
        <p:nvSpPr>
          <p:cNvPr id="5" name="Slide Number Placeholder 4"/>
          <p:cNvSpPr>
            <a:spLocks noGrp="1"/>
          </p:cNvSpPr>
          <p:nvPr>
            <p:ph type="sldNum" sz="quarter" idx="12"/>
          </p:nvPr>
        </p:nvSpPr>
        <p:spPr/>
        <p:txBody>
          <a:bodyPr/>
          <a:lstStyle/>
          <a:p>
            <a:fld id="{026CCAEB-CB17-44EB-A892-4553F1D666B6}" type="slidenum">
              <a:rPr lang="en-US"/>
              <a:pPr/>
              <a:t>22</a:t>
            </a:fld>
            <a:endParaRPr lang="en-US" dirty="0"/>
          </a:p>
        </p:txBody>
      </p:sp>
      <p:sp>
        <p:nvSpPr>
          <p:cNvPr id="16" name="Content Placeholder 2">
            <a:extLst>
              <a:ext uri="{FF2B5EF4-FFF2-40B4-BE49-F238E27FC236}">
                <a16:creationId xmlns:a16="http://schemas.microsoft.com/office/drawing/2014/main" id="{E39470D0-835F-4162-A30D-5AC2547465D3}"/>
              </a:ext>
            </a:extLst>
          </p:cNvPr>
          <p:cNvSpPr>
            <a:spLocks noGrp="1"/>
          </p:cNvSpPr>
          <p:nvPr>
            <p:ph type="body" sz="quarter" idx="13"/>
          </p:nvPr>
        </p:nvSpPr>
        <p:spPr>
          <a:xfrm>
            <a:off x="402335" y="1143000"/>
            <a:ext cx="11191493" cy="2391229"/>
          </a:xfrm>
        </p:spPr>
        <p:txBody>
          <a:bodyPr>
            <a:normAutofit lnSpcReduction="10000"/>
          </a:bodyPr>
          <a:lstStyle/>
          <a:p>
            <a:pPr marL="342900" indent="-342900">
              <a:buFont typeface="Arial" panose="020B0604020202020204" pitchFamily="34" charset="0"/>
              <a:buChar char="•"/>
            </a:pPr>
            <a:r>
              <a:rPr lang="en-US" dirty="0"/>
              <a:t>Data Transfer Objects (DTOs) or </a:t>
            </a:r>
            <a:r>
              <a:rPr lang="en-US" dirty="0" err="1"/>
              <a:t>ViewModels</a:t>
            </a:r>
            <a:r>
              <a:rPr lang="en-US" dirty="0"/>
              <a:t> can be used to create versions of your Entities that can be sent over the internet</a:t>
            </a:r>
          </a:p>
          <a:p>
            <a:pPr marL="342900" indent="-342900">
              <a:buFont typeface="Arial" panose="020B0604020202020204" pitchFamily="34" charset="0"/>
              <a:buChar char="•"/>
            </a:pPr>
            <a:r>
              <a:rPr lang="en-US" dirty="0"/>
              <a:t>Prevents exposing schema information like relationships</a:t>
            </a:r>
          </a:p>
          <a:p>
            <a:pPr marL="342900" indent="-342900">
              <a:buFont typeface="Arial" panose="020B0604020202020204" pitchFamily="34" charset="0"/>
              <a:buChar char="•"/>
            </a:pPr>
            <a:r>
              <a:rPr lang="en-US" dirty="0"/>
              <a:t>Creates more specific models for an application, like a flattened search result model</a:t>
            </a:r>
          </a:p>
          <a:p>
            <a:pPr marL="342900" indent="-342900">
              <a:buFont typeface="Arial" panose="020B0604020202020204" pitchFamily="34" charset="0"/>
              <a:buChar char="•"/>
            </a:pPr>
            <a:r>
              <a:rPr lang="en-US" dirty="0"/>
              <a:t>Can be manually mapped or use a library like </a:t>
            </a:r>
            <a:r>
              <a:rPr lang="en-US" dirty="0" err="1"/>
              <a:t>AutoMapper</a:t>
            </a:r>
            <a:r>
              <a:rPr lang="en-US" dirty="0"/>
              <a:t> to move from entity to DTO and back </a:t>
            </a:r>
          </a:p>
          <a:p>
            <a:pPr lvl="1"/>
            <a:endParaRPr lang="en-US" dirty="0"/>
          </a:p>
          <a:p>
            <a:endParaRPr lang="en-US" dirty="0"/>
          </a:p>
          <a:p>
            <a:pPr lvl="1"/>
            <a:endParaRPr lang="en-US" dirty="0"/>
          </a:p>
        </p:txBody>
      </p:sp>
      <p:pic>
        <p:nvPicPr>
          <p:cNvPr id="7" name="Picture 6">
            <a:extLst>
              <a:ext uri="{FF2B5EF4-FFF2-40B4-BE49-F238E27FC236}">
                <a16:creationId xmlns:a16="http://schemas.microsoft.com/office/drawing/2014/main" id="{3FD0CCD6-0741-46F0-8A56-FEF8EEECEC92}"/>
              </a:ext>
            </a:extLst>
          </p:cNvPr>
          <p:cNvPicPr>
            <a:picLocks noChangeAspect="1"/>
          </p:cNvPicPr>
          <p:nvPr/>
        </p:nvPicPr>
        <p:blipFill>
          <a:blip r:embed="rId3"/>
          <a:stretch>
            <a:fillRect/>
          </a:stretch>
        </p:blipFill>
        <p:spPr>
          <a:xfrm>
            <a:off x="4013975" y="3251200"/>
            <a:ext cx="3839203" cy="2981781"/>
          </a:xfrm>
          <a:prstGeom prst="rect">
            <a:avLst/>
          </a:prstGeom>
          <a:ln>
            <a:solidFill>
              <a:schemeClr val="tx1"/>
            </a:solidFill>
          </a:ln>
        </p:spPr>
      </p:pic>
    </p:spTree>
    <p:extLst>
      <p:ext uri="{BB962C8B-B14F-4D97-AF65-F5344CB8AC3E}">
        <p14:creationId xmlns:p14="http://schemas.microsoft.com/office/powerpoint/2010/main" val="988586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Specific Models (DTOs)</a:t>
            </a:r>
          </a:p>
        </p:txBody>
      </p:sp>
      <p:sp>
        <p:nvSpPr>
          <p:cNvPr id="5" name="Slide Number Placeholder 4"/>
          <p:cNvSpPr>
            <a:spLocks noGrp="1"/>
          </p:cNvSpPr>
          <p:nvPr>
            <p:ph type="sldNum" sz="quarter" idx="12"/>
          </p:nvPr>
        </p:nvSpPr>
        <p:spPr/>
        <p:txBody>
          <a:bodyPr/>
          <a:lstStyle/>
          <a:p>
            <a:fld id="{026CCAEB-CB17-44EB-A892-4553F1D666B6}" type="slidenum">
              <a:rPr lang="en-US"/>
              <a:pPr/>
              <a:t>23</a:t>
            </a:fld>
            <a:endParaRPr lang="en-US" dirty="0"/>
          </a:p>
        </p:txBody>
      </p:sp>
      <p:pic>
        <p:nvPicPr>
          <p:cNvPr id="7" name="Picture 6">
            <a:extLst>
              <a:ext uri="{FF2B5EF4-FFF2-40B4-BE49-F238E27FC236}">
                <a16:creationId xmlns:a16="http://schemas.microsoft.com/office/drawing/2014/main" id="{3FD0CCD6-0741-46F0-8A56-FEF8EEECEC92}"/>
              </a:ext>
            </a:extLst>
          </p:cNvPr>
          <p:cNvPicPr>
            <a:picLocks noChangeAspect="1"/>
          </p:cNvPicPr>
          <p:nvPr/>
        </p:nvPicPr>
        <p:blipFill>
          <a:blip r:embed="rId3"/>
          <a:stretch>
            <a:fillRect/>
          </a:stretch>
        </p:blipFill>
        <p:spPr>
          <a:xfrm>
            <a:off x="666812" y="2173186"/>
            <a:ext cx="4355130" cy="3382484"/>
          </a:xfrm>
          <a:prstGeom prst="rect">
            <a:avLst/>
          </a:prstGeom>
          <a:ln>
            <a:solidFill>
              <a:schemeClr val="tx1"/>
            </a:solidFill>
          </a:ln>
        </p:spPr>
      </p:pic>
      <p:pic>
        <p:nvPicPr>
          <p:cNvPr id="6" name="Picture 5">
            <a:extLst>
              <a:ext uri="{FF2B5EF4-FFF2-40B4-BE49-F238E27FC236}">
                <a16:creationId xmlns:a16="http://schemas.microsoft.com/office/drawing/2014/main" id="{A14A2F5E-B3B6-453D-92D4-FD6E1D4AD7A3}"/>
              </a:ext>
            </a:extLst>
          </p:cNvPr>
          <p:cNvPicPr>
            <a:picLocks noChangeAspect="1"/>
          </p:cNvPicPr>
          <p:nvPr/>
        </p:nvPicPr>
        <p:blipFill>
          <a:blip r:embed="rId4"/>
          <a:stretch>
            <a:fillRect/>
          </a:stretch>
        </p:blipFill>
        <p:spPr>
          <a:xfrm>
            <a:off x="6080156" y="1647371"/>
            <a:ext cx="5496148" cy="4434114"/>
          </a:xfrm>
          <a:prstGeom prst="rect">
            <a:avLst/>
          </a:prstGeom>
          <a:ln>
            <a:solidFill>
              <a:schemeClr val="tx1"/>
            </a:solidFill>
          </a:ln>
        </p:spPr>
      </p:pic>
      <p:sp>
        <p:nvSpPr>
          <p:cNvPr id="10" name="Left Brace 9">
            <a:extLst>
              <a:ext uri="{FF2B5EF4-FFF2-40B4-BE49-F238E27FC236}">
                <a16:creationId xmlns:a16="http://schemas.microsoft.com/office/drawing/2014/main" id="{618E18E2-75B5-454E-9C54-8AFCC063FA23}"/>
              </a:ext>
            </a:extLst>
          </p:cNvPr>
          <p:cNvSpPr/>
          <p:nvPr/>
        </p:nvSpPr>
        <p:spPr>
          <a:xfrm>
            <a:off x="5892800" y="2735943"/>
            <a:ext cx="624114" cy="1429657"/>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DA2E816-85B3-48DB-85D6-5F35ADCB6A3A}"/>
              </a:ext>
            </a:extLst>
          </p:cNvPr>
          <p:cNvCxnSpPr>
            <a:cxnSpLocks/>
          </p:cNvCxnSpPr>
          <p:nvPr/>
        </p:nvCxnSpPr>
        <p:spPr>
          <a:xfrm flipH="1">
            <a:off x="4586514" y="3447143"/>
            <a:ext cx="1190172" cy="17417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E9E8AFAE-71DA-4D72-905C-C6135D54E053}"/>
              </a:ext>
            </a:extLst>
          </p:cNvPr>
          <p:cNvSpPr/>
          <p:nvPr/>
        </p:nvSpPr>
        <p:spPr>
          <a:xfrm>
            <a:off x="5892800" y="4318000"/>
            <a:ext cx="624114" cy="1045029"/>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01D72FD-5921-4DD5-A18B-04D3647289AA}"/>
              </a:ext>
            </a:extLst>
          </p:cNvPr>
          <p:cNvCxnSpPr>
            <a:cxnSpLocks/>
            <a:stCxn id="18" idx="1"/>
          </p:cNvCxnSpPr>
          <p:nvPr/>
        </p:nvCxnSpPr>
        <p:spPr>
          <a:xfrm flipH="1" flipV="1">
            <a:off x="4470400" y="4753429"/>
            <a:ext cx="1422400" cy="8708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7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Framework and ADO.NET</a:t>
            </a:r>
          </a:p>
        </p:txBody>
      </p:sp>
      <p:sp>
        <p:nvSpPr>
          <p:cNvPr id="3" name="Slide Number Placeholder 2"/>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24</a:t>
            </a:fld>
            <a:endParaRPr lang="en-US" kern="0" dirty="0">
              <a:solidFill>
                <a:sysClr val="windowText" lastClr="000000"/>
              </a:solidFill>
            </a:endParaRPr>
          </a:p>
        </p:txBody>
      </p:sp>
      <p:sp>
        <p:nvSpPr>
          <p:cNvPr id="4" name="Text Placeholder 3"/>
          <p:cNvSpPr>
            <a:spLocks noGrp="1"/>
          </p:cNvSpPr>
          <p:nvPr>
            <p:ph type="body" sz="quarter" idx="13"/>
          </p:nvPr>
        </p:nvSpPr>
        <p:spPr>
          <a:xfrm>
            <a:off x="402336" y="1143000"/>
            <a:ext cx="6356810" cy="4956048"/>
          </a:xfrm>
        </p:spPr>
        <p:txBody>
          <a:bodyPr/>
          <a:lstStyle/>
          <a:p>
            <a:r>
              <a:rPr lang="en-US" dirty="0"/>
              <a:t>EF build on top of ADO.NET since first EF version.</a:t>
            </a:r>
          </a:p>
          <a:p>
            <a:r>
              <a:rPr lang="en-US" dirty="0"/>
              <a:t>EF generation T-SQL and than passing it to SQL Server via ADO.NET</a:t>
            </a:r>
          </a:p>
          <a:p>
            <a:r>
              <a:rPr lang="en-US" dirty="0"/>
              <a:t>Code on ADO.NET is faster in a runtime, because you don’t need to generate t-</a:t>
            </a:r>
            <a:r>
              <a:rPr lang="en-US" dirty="0" err="1"/>
              <a:t>sql</a:t>
            </a:r>
            <a:endParaRPr lang="en-US" dirty="0"/>
          </a:p>
          <a:p>
            <a:r>
              <a:rPr lang="en-US" dirty="0"/>
              <a:t>Entity Framework code will take less time from developer</a:t>
            </a:r>
          </a:p>
          <a:p>
            <a:endParaRPr lang="en-US" dirty="0"/>
          </a:p>
        </p:txBody>
      </p:sp>
      <p:pic>
        <p:nvPicPr>
          <p:cNvPr id="5" name="Picture 4"/>
          <p:cNvPicPr>
            <a:picLocks noChangeAspect="1"/>
          </p:cNvPicPr>
          <p:nvPr/>
        </p:nvPicPr>
        <p:blipFill>
          <a:blip r:embed="rId3"/>
          <a:stretch>
            <a:fillRect/>
          </a:stretch>
        </p:blipFill>
        <p:spPr>
          <a:xfrm>
            <a:off x="6849891" y="1143000"/>
            <a:ext cx="4448175" cy="4305300"/>
          </a:xfrm>
          <a:prstGeom prst="rect">
            <a:avLst/>
          </a:prstGeom>
        </p:spPr>
      </p:pic>
    </p:spTree>
    <p:extLst>
      <p:ext uri="{BB962C8B-B14F-4D97-AF65-F5344CB8AC3E}">
        <p14:creationId xmlns:p14="http://schemas.microsoft.com/office/powerpoint/2010/main" val="297200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Demo: ADO.NET</a:t>
            </a:r>
          </a:p>
        </p:txBody>
      </p:sp>
    </p:spTree>
    <p:extLst>
      <p:ext uri="{BB962C8B-B14F-4D97-AF65-F5344CB8AC3E}">
        <p14:creationId xmlns:p14="http://schemas.microsoft.com/office/powerpoint/2010/main" val="35554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Entity Framework Core?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26</a:t>
            </a:fld>
            <a:endParaRPr lang="en-US" dirty="0"/>
          </a:p>
        </p:txBody>
      </p:sp>
      <p:sp>
        <p:nvSpPr>
          <p:cNvPr id="3" name="Content Placeholder 2"/>
          <p:cNvSpPr>
            <a:spLocks noGrp="1"/>
          </p:cNvSpPr>
          <p:nvPr>
            <p:ph type="body" sz="quarter" idx="13"/>
          </p:nvPr>
        </p:nvSpPr>
        <p:spPr/>
        <p:txBody>
          <a:bodyPr/>
          <a:lstStyle/>
          <a:p>
            <a:r>
              <a:rPr lang="en-US" dirty="0"/>
              <a:t>Light-weight and extensible version of Entity Framework</a:t>
            </a:r>
          </a:p>
          <a:p>
            <a:r>
              <a:rPr lang="en-US" dirty="0"/>
              <a:t>Open Source</a:t>
            </a:r>
          </a:p>
          <a:p>
            <a:r>
              <a:rPr lang="en-US" dirty="0"/>
              <a:t>New platforms</a:t>
            </a:r>
          </a:p>
          <a:p>
            <a:pPr lvl="1"/>
            <a:r>
              <a:rPr lang="en-US" dirty="0"/>
              <a:t>ASP.NET Core, Windows Store, etc.</a:t>
            </a:r>
          </a:p>
          <a:p>
            <a:pPr lvl="1"/>
            <a:r>
              <a:rPr lang="en-US" dirty="0"/>
              <a:t>Linux</a:t>
            </a:r>
          </a:p>
          <a:p>
            <a:pPr lvl="1"/>
            <a:r>
              <a:rPr lang="en-US" dirty="0"/>
              <a:t>Mac</a:t>
            </a:r>
          </a:p>
          <a:p>
            <a:r>
              <a:rPr lang="en-US" b="1" u="sng" dirty="0" err="1"/>
              <a:t>Edmx</a:t>
            </a:r>
            <a:r>
              <a:rPr lang="en-US" b="1" u="sng" dirty="0"/>
              <a:t> is discontinued</a:t>
            </a:r>
          </a:p>
          <a:p>
            <a:endParaRPr lang="en-US" dirty="0"/>
          </a:p>
        </p:txBody>
      </p:sp>
    </p:spTree>
    <p:extLst>
      <p:ext uri="{BB962C8B-B14F-4D97-AF65-F5344CB8AC3E}">
        <p14:creationId xmlns:p14="http://schemas.microsoft.com/office/powerpoint/2010/main" val="3391359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of Band | Release History</a:t>
            </a:r>
          </a:p>
        </p:txBody>
      </p:sp>
      <p:sp>
        <p:nvSpPr>
          <p:cNvPr id="23" name="Slide Number Placeholder 22"/>
          <p:cNvSpPr>
            <a:spLocks noGrp="1"/>
          </p:cNvSpPr>
          <p:nvPr>
            <p:ph type="sldNum" sz="quarter" idx="12"/>
          </p:nvPr>
        </p:nvSpPr>
        <p:spPr/>
        <p:txBody>
          <a:bodyPr/>
          <a:lstStyle/>
          <a:p>
            <a:fld id="{A0AE9EC9-F182-4A35-8041-CBBE9CFA6E78}" type="slidenum">
              <a:rPr lang="en-US" smtClean="0"/>
              <a:pPr/>
              <a:t>27</a:t>
            </a:fld>
            <a:endParaRPr lang="en-US" dirty="0"/>
          </a:p>
        </p:txBody>
      </p:sp>
      <p:sp>
        <p:nvSpPr>
          <p:cNvPr id="28" name="Rounded Rectangle 27"/>
          <p:cNvSpPr/>
          <p:nvPr/>
        </p:nvSpPr>
        <p:spPr bwMode="auto">
          <a:xfrm>
            <a:off x="1063691" y="6030075"/>
            <a:ext cx="3679283" cy="365708"/>
          </a:xfrm>
          <a:prstGeom prst="roundRect">
            <a:avLst>
              <a:gd name="adj" fmla="val 0"/>
            </a:avLst>
          </a:prstGeom>
          <a:solidFill>
            <a:srgbClr val="50505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3.5 SP1</a:t>
            </a:r>
          </a:p>
        </p:txBody>
      </p:sp>
      <p:sp>
        <p:nvSpPr>
          <p:cNvPr id="29" name="Rounded Rectangle 28"/>
          <p:cNvSpPr/>
          <p:nvPr/>
        </p:nvSpPr>
        <p:spPr bwMode="auto">
          <a:xfrm>
            <a:off x="1063691" y="5609688"/>
            <a:ext cx="3679283" cy="365708"/>
          </a:xfrm>
          <a:prstGeom prst="roundRect">
            <a:avLst>
              <a:gd name="adj" fmla="val 0"/>
            </a:avLst>
          </a:prstGeom>
          <a:solidFill>
            <a:srgbClr val="50505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4</a:t>
            </a:r>
          </a:p>
        </p:txBody>
      </p:sp>
      <p:sp>
        <p:nvSpPr>
          <p:cNvPr id="30" name="Rounded Rectangle 29"/>
          <p:cNvSpPr/>
          <p:nvPr/>
        </p:nvSpPr>
        <p:spPr bwMode="auto">
          <a:xfrm>
            <a:off x="1063691" y="5189301"/>
            <a:ext cx="3679283" cy="365708"/>
          </a:xfrm>
          <a:prstGeom prst="roundRect">
            <a:avLst>
              <a:gd name="adj" fmla="val 0"/>
            </a:avLst>
          </a:prstGeom>
          <a:solidFill>
            <a:srgbClr val="0072C6"/>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4.1</a:t>
            </a:r>
          </a:p>
        </p:txBody>
      </p:sp>
      <p:sp>
        <p:nvSpPr>
          <p:cNvPr id="31" name="Rounded Rectangle 30"/>
          <p:cNvSpPr/>
          <p:nvPr/>
        </p:nvSpPr>
        <p:spPr bwMode="auto">
          <a:xfrm>
            <a:off x="1063691" y="4768914"/>
            <a:ext cx="3679283" cy="365708"/>
          </a:xfrm>
          <a:prstGeom prst="roundRect">
            <a:avLst>
              <a:gd name="adj" fmla="val 0"/>
            </a:avLst>
          </a:prstGeom>
          <a:solidFill>
            <a:srgbClr val="0072C6"/>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4.2</a:t>
            </a:r>
          </a:p>
        </p:txBody>
      </p:sp>
      <p:sp>
        <p:nvSpPr>
          <p:cNvPr id="32" name="Rounded Rectangle 31"/>
          <p:cNvSpPr/>
          <p:nvPr/>
        </p:nvSpPr>
        <p:spPr bwMode="auto">
          <a:xfrm>
            <a:off x="1063691" y="4348526"/>
            <a:ext cx="3679283" cy="365708"/>
          </a:xfrm>
          <a:prstGeom prst="roundRect">
            <a:avLst>
              <a:gd name="adj" fmla="val 0"/>
            </a:avLst>
          </a:prstGeom>
          <a:solidFill>
            <a:srgbClr val="0072C6"/>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4.3</a:t>
            </a:r>
          </a:p>
        </p:txBody>
      </p:sp>
      <p:sp>
        <p:nvSpPr>
          <p:cNvPr id="33" name="Rounded Rectangle 32"/>
          <p:cNvSpPr/>
          <p:nvPr/>
        </p:nvSpPr>
        <p:spPr bwMode="auto">
          <a:xfrm>
            <a:off x="1063691" y="3931029"/>
            <a:ext cx="3679283" cy="365708"/>
          </a:xfrm>
          <a:prstGeom prst="roundRect">
            <a:avLst>
              <a:gd name="adj" fmla="val 0"/>
            </a:avLst>
          </a:prstGeom>
          <a:solidFill>
            <a:srgbClr val="0072C6"/>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5</a:t>
            </a:r>
          </a:p>
        </p:txBody>
      </p:sp>
      <p:sp>
        <p:nvSpPr>
          <p:cNvPr id="34" name="Rounded Rectangle 33"/>
          <p:cNvSpPr/>
          <p:nvPr/>
        </p:nvSpPr>
        <p:spPr bwMode="auto">
          <a:xfrm>
            <a:off x="1063691" y="3512959"/>
            <a:ext cx="3679283" cy="365708"/>
          </a:xfrm>
          <a:prstGeom prst="roundRect">
            <a:avLst>
              <a:gd name="adj" fmla="val 0"/>
            </a:avLst>
          </a:prstGeom>
          <a:solidFill>
            <a:srgbClr val="007233"/>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6</a:t>
            </a:r>
          </a:p>
        </p:txBody>
      </p:sp>
      <p:sp>
        <p:nvSpPr>
          <p:cNvPr id="35" name="Right Brace 34"/>
          <p:cNvSpPr/>
          <p:nvPr/>
        </p:nvSpPr>
        <p:spPr>
          <a:xfrm>
            <a:off x="4838364" y="5609690"/>
            <a:ext cx="533324" cy="786095"/>
          </a:xfrm>
          <a:prstGeom prst="rightBrace">
            <a:avLst/>
          </a:prstGeom>
          <a:solidFill>
            <a:sysClr val="window" lastClr="FFFFFF"/>
          </a:solidFill>
          <a:ln w="28575"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 name="Right Brace 35"/>
          <p:cNvSpPr/>
          <p:nvPr/>
        </p:nvSpPr>
        <p:spPr>
          <a:xfrm>
            <a:off x="4838364" y="3926660"/>
            <a:ext cx="533324" cy="1628350"/>
          </a:xfrm>
          <a:prstGeom prst="rightBrace">
            <a:avLst/>
          </a:prstGeom>
          <a:solidFill>
            <a:sysClr val="window" lastClr="FFFFFF"/>
          </a:solidFill>
          <a:ln w="28575"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 name="TextBox 36"/>
          <p:cNvSpPr txBox="1"/>
          <p:nvPr/>
        </p:nvSpPr>
        <p:spPr>
          <a:xfrm>
            <a:off x="5641488" y="3832894"/>
            <a:ext cx="511359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Segoe UI"/>
                <a:ea typeface="Segoe Pro Light"/>
                <a:cs typeface="Segoe Pro Light"/>
              </a:rPr>
              <a:t>Runtime</a:t>
            </a:r>
          </a:p>
          <a:p>
            <a:pPr marL="742950" lvl="1" indent="-285750">
              <a:buFont typeface="Courier New" panose="02070309020205020404" pitchFamily="49" charset="0"/>
              <a:buChar char="o"/>
            </a:pPr>
            <a:r>
              <a:rPr lang="en-US" sz="1600" dirty="0">
                <a:solidFill>
                  <a:srgbClr val="000000"/>
                </a:solidFill>
                <a:latin typeface="Segoe UI"/>
                <a:ea typeface="Segoe Pro Light"/>
                <a:cs typeface="Segoe Pro Light"/>
              </a:rPr>
              <a:t>Core components in .NET</a:t>
            </a:r>
          </a:p>
          <a:p>
            <a:pPr marL="742950" lvl="1" indent="-285750">
              <a:buFont typeface="Courier New" panose="02070309020205020404" pitchFamily="49" charset="0"/>
              <a:buChar char="o"/>
            </a:pPr>
            <a:r>
              <a:rPr lang="en-US" sz="1600" dirty="0">
                <a:solidFill>
                  <a:srgbClr val="000000"/>
                </a:solidFill>
                <a:latin typeface="Segoe UI"/>
                <a:ea typeface="Segoe Pro Light"/>
                <a:cs typeface="Segoe Pro Light"/>
              </a:rPr>
              <a:t>DbContext Application Programming Interface (API) and Code First out-of-band (NuGet)</a:t>
            </a:r>
          </a:p>
          <a:p>
            <a:pPr marL="1209243" lvl="2" indent="-285750">
              <a:buFont typeface="Wingdings" panose="05000000000000000000" pitchFamily="2" charset="2"/>
              <a:buChar char="§"/>
            </a:pPr>
            <a:r>
              <a:rPr lang="en-US" sz="1600" dirty="0">
                <a:solidFill>
                  <a:srgbClr val="000000"/>
                </a:solidFill>
                <a:latin typeface="Segoe UI"/>
                <a:ea typeface="Segoe Pro Light"/>
                <a:cs typeface="Segoe Pro Light"/>
              </a:rPr>
              <a:t>Latest version “chained in” to new Visual Studio releases</a:t>
            </a:r>
          </a:p>
          <a:p>
            <a:pPr marL="285750" indent="-285750">
              <a:buFont typeface="Arial" panose="020B0604020202020204" pitchFamily="34" charset="0"/>
              <a:buChar char="•"/>
            </a:pPr>
            <a:r>
              <a:rPr lang="en-US" sz="1600" dirty="0">
                <a:solidFill>
                  <a:srgbClr val="000000"/>
                </a:solidFill>
                <a:latin typeface="Segoe UI"/>
                <a:ea typeface="Segoe Pro Light"/>
                <a:cs typeface="Segoe Pro Light"/>
              </a:rPr>
              <a:t>Tooling in Visual Studio</a:t>
            </a:r>
          </a:p>
        </p:txBody>
      </p:sp>
      <p:sp>
        <p:nvSpPr>
          <p:cNvPr id="38" name="TextBox 37"/>
          <p:cNvSpPr txBox="1"/>
          <p:nvPr/>
        </p:nvSpPr>
        <p:spPr>
          <a:xfrm>
            <a:off x="5641489" y="5737687"/>
            <a:ext cx="2978508"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prstClr val="black"/>
                </a:solidFill>
                <a:latin typeface="Segoe UI"/>
              </a:rPr>
              <a:t>Runtime in .NET Framework</a:t>
            </a:r>
          </a:p>
          <a:p>
            <a:pPr marL="285750" indent="-285750">
              <a:buFont typeface="Arial" panose="020B0604020202020204" pitchFamily="34" charset="0"/>
              <a:buChar char="•"/>
            </a:pPr>
            <a:r>
              <a:rPr lang="en-US" sz="1600" dirty="0">
                <a:solidFill>
                  <a:prstClr val="black"/>
                </a:solidFill>
                <a:latin typeface="Segoe UI"/>
              </a:rPr>
              <a:t>Tooling in Visual Studio</a:t>
            </a:r>
          </a:p>
        </p:txBody>
      </p:sp>
      <p:sp>
        <p:nvSpPr>
          <p:cNvPr id="39" name="TextBox 38"/>
          <p:cNvSpPr txBox="1"/>
          <p:nvPr/>
        </p:nvSpPr>
        <p:spPr>
          <a:xfrm>
            <a:off x="5641489" y="2279814"/>
            <a:ext cx="581028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Segoe UI"/>
                <a:ea typeface="Segoe Pro Light"/>
                <a:cs typeface="Segoe Pro Light"/>
              </a:rPr>
              <a:t>Runtime out-of-band (NuGet)</a:t>
            </a:r>
          </a:p>
          <a:p>
            <a:pPr marL="285750" indent="-285750">
              <a:buFont typeface="Arial" panose="020B0604020202020204" pitchFamily="34" charset="0"/>
              <a:buChar char="•"/>
            </a:pPr>
            <a:r>
              <a:rPr lang="en-US" sz="1600" dirty="0">
                <a:solidFill>
                  <a:srgbClr val="000000"/>
                </a:solidFill>
                <a:latin typeface="Segoe UI"/>
                <a:ea typeface="Segoe Pro Light"/>
                <a:cs typeface="Segoe Pro Light"/>
              </a:rPr>
              <a:t>Tooling out-of-band (Microsoft Download Center)</a:t>
            </a:r>
          </a:p>
          <a:p>
            <a:pPr marL="285750" indent="-285750">
              <a:buFont typeface="Arial" panose="020B0604020202020204" pitchFamily="34" charset="0"/>
              <a:buChar char="•"/>
            </a:pPr>
            <a:r>
              <a:rPr lang="en-US" sz="1600" dirty="0">
                <a:solidFill>
                  <a:srgbClr val="000000"/>
                </a:solidFill>
                <a:latin typeface="Segoe UI"/>
                <a:ea typeface="Segoe Pro Light"/>
                <a:cs typeface="Segoe Pro Light"/>
              </a:rPr>
              <a:t>Latest version “chained in” to new Microsoft Visual Studio releases</a:t>
            </a:r>
          </a:p>
        </p:txBody>
      </p:sp>
      <p:sp>
        <p:nvSpPr>
          <p:cNvPr id="40" name="Right Brace 39"/>
          <p:cNvSpPr/>
          <p:nvPr/>
        </p:nvSpPr>
        <p:spPr>
          <a:xfrm>
            <a:off x="4838364" y="2384357"/>
            <a:ext cx="533324" cy="1203649"/>
          </a:xfrm>
          <a:prstGeom prst="rightBrace">
            <a:avLst/>
          </a:prstGeom>
          <a:noFill/>
          <a:ln w="285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Rounded Rectangle 40"/>
          <p:cNvSpPr/>
          <p:nvPr/>
        </p:nvSpPr>
        <p:spPr bwMode="auto">
          <a:xfrm>
            <a:off x="1063691" y="3095407"/>
            <a:ext cx="3679283" cy="365708"/>
          </a:xfrm>
          <a:prstGeom prst="roundRect">
            <a:avLst>
              <a:gd name="adj" fmla="val 0"/>
            </a:avLst>
          </a:prstGeom>
          <a:solidFill>
            <a:srgbClr val="007233"/>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6.0.1</a:t>
            </a:r>
          </a:p>
        </p:txBody>
      </p:sp>
      <p:sp>
        <p:nvSpPr>
          <p:cNvPr id="42" name="Rounded Rectangle 41"/>
          <p:cNvSpPr/>
          <p:nvPr/>
        </p:nvSpPr>
        <p:spPr bwMode="auto">
          <a:xfrm>
            <a:off x="1063691" y="2675019"/>
            <a:ext cx="3679283" cy="365708"/>
          </a:xfrm>
          <a:prstGeom prst="roundRect">
            <a:avLst>
              <a:gd name="adj" fmla="val 0"/>
            </a:avLst>
          </a:prstGeom>
          <a:solidFill>
            <a:srgbClr val="007233"/>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6.0.2</a:t>
            </a:r>
          </a:p>
        </p:txBody>
      </p:sp>
      <p:sp>
        <p:nvSpPr>
          <p:cNvPr id="43" name="Rounded Rectangle 42"/>
          <p:cNvSpPr/>
          <p:nvPr/>
        </p:nvSpPr>
        <p:spPr bwMode="auto">
          <a:xfrm>
            <a:off x="1063691" y="2254632"/>
            <a:ext cx="3679283" cy="365708"/>
          </a:xfrm>
          <a:prstGeom prst="roundRect">
            <a:avLst>
              <a:gd name="adj" fmla="val 0"/>
            </a:avLst>
          </a:prstGeom>
          <a:solidFill>
            <a:srgbClr val="DC3C0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6.1</a:t>
            </a:r>
          </a:p>
        </p:txBody>
      </p:sp>
      <p:sp>
        <p:nvSpPr>
          <p:cNvPr id="44" name="Right Brace 43"/>
          <p:cNvSpPr/>
          <p:nvPr/>
        </p:nvSpPr>
        <p:spPr>
          <a:xfrm>
            <a:off x="4838364" y="1426646"/>
            <a:ext cx="533324" cy="2445334"/>
          </a:xfrm>
          <a:prstGeom prst="rightBrace">
            <a:avLst>
              <a:gd name="adj1" fmla="val 7198"/>
              <a:gd name="adj2" fmla="val 50000"/>
            </a:avLst>
          </a:prstGeom>
          <a:solidFill>
            <a:sysClr val="window" lastClr="FFFFFF"/>
          </a:solidFill>
          <a:ln w="28575"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5" name="Rounded Rectangle 44"/>
          <p:cNvSpPr/>
          <p:nvPr/>
        </p:nvSpPr>
        <p:spPr bwMode="auto">
          <a:xfrm>
            <a:off x="1063691" y="1845903"/>
            <a:ext cx="3679283" cy="365708"/>
          </a:xfrm>
          <a:prstGeom prst="roundRect">
            <a:avLst>
              <a:gd name="adj" fmla="val 0"/>
            </a:avLst>
          </a:prstGeom>
          <a:solidFill>
            <a:srgbClr val="DC3C0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6.2</a:t>
            </a:r>
          </a:p>
        </p:txBody>
      </p:sp>
      <p:sp>
        <p:nvSpPr>
          <p:cNvPr id="46" name="Rounded Rectangle 45"/>
          <p:cNvSpPr/>
          <p:nvPr/>
        </p:nvSpPr>
        <p:spPr bwMode="auto">
          <a:xfrm>
            <a:off x="1063691" y="1433335"/>
            <a:ext cx="3679284" cy="365708"/>
          </a:xfrm>
          <a:prstGeom prst="roundRect">
            <a:avLst>
              <a:gd name="adj" fmla="val 0"/>
            </a:avLst>
          </a:prstGeom>
          <a:solidFill>
            <a:srgbClr val="92D05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Core 1 &amp; 2</a:t>
            </a:r>
          </a:p>
        </p:txBody>
      </p:sp>
      <p:sp>
        <p:nvSpPr>
          <p:cNvPr id="24" name="Rounded Rectangle 45">
            <a:extLst>
              <a:ext uri="{FF2B5EF4-FFF2-40B4-BE49-F238E27FC236}">
                <a16:creationId xmlns:a16="http://schemas.microsoft.com/office/drawing/2014/main" id="{021FA394-50BA-4F89-B020-D04BCE0F2314}"/>
              </a:ext>
            </a:extLst>
          </p:cNvPr>
          <p:cNvSpPr/>
          <p:nvPr/>
        </p:nvSpPr>
        <p:spPr bwMode="auto">
          <a:xfrm>
            <a:off x="1063690" y="1040287"/>
            <a:ext cx="3679284" cy="365708"/>
          </a:xfrm>
          <a:prstGeom prst="roundRect">
            <a:avLst>
              <a:gd name="adj" fmla="val 0"/>
            </a:avLst>
          </a:prstGeom>
          <a:solidFill>
            <a:srgbClr val="92D050"/>
          </a:solidFill>
          <a:ln w="9525" cap="flat" cmpd="sng" algn="ctr">
            <a:noFill/>
            <a:prstDash val="solid"/>
            <a:headEnd type="none" w="med" len="med"/>
            <a:tailEnd type="none" w="med" len="med"/>
          </a:ln>
          <a:effectLst>
            <a:outerShdw blurRad="65500" dist="38100" dir="5400000" rotWithShape="0">
              <a:srgbClr val="000000">
                <a:alpha val="40000"/>
              </a:srgbClr>
            </a:outerShdw>
          </a:effectLst>
        </p:spPr>
        <p:txBody>
          <a:bodyPr vert="horz" wrap="square" lIns="274281" tIns="45712" rIns="91424" bIns="45712"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6" fontAlgn="base">
              <a:spcBef>
                <a:spcPct val="0"/>
              </a:spcBef>
              <a:spcAft>
                <a:spcPct val="0"/>
              </a:spcAft>
            </a:pPr>
            <a:r>
              <a:rPr lang="en-US" sz="2000" kern="0" dirty="0">
                <a:gradFill>
                  <a:gsLst>
                    <a:gs pos="0">
                      <a:srgbClr val="FFFFFF"/>
                    </a:gs>
                    <a:gs pos="100000">
                      <a:srgbClr val="FFFFFF"/>
                    </a:gs>
                  </a:gsLst>
                  <a:lin ang="5400000" scaled="0"/>
                </a:gradFill>
                <a:latin typeface="Segoe UI"/>
              </a:rPr>
              <a:t>Entity Framework Core 3</a:t>
            </a:r>
          </a:p>
        </p:txBody>
      </p:sp>
    </p:spTree>
    <p:extLst>
      <p:ext uri="{BB962C8B-B14F-4D97-AF65-F5344CB8AC3E}">
        <p14:creationId xmlns:p14="http://schemas.microsoft.com/office/powerpoint/2010/main" val="407211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6" grpId="0" animBg="1"/>
      <p:bldP spid="37" grpId="0"/>
      <p:bldP spid="39" grpId="0"/>
      <p:bldP spid="40" grpId="0" animBg="1"/>
      <p:bldP spid="40" grpId="1" animBg="1"/>
      <p:bldP spid="41" grpId="0" animBg="1"/>
      <p:bldP spid="42" grpId="0" animBg="1"/>
      <p:bldP spid="43" grpId="0" animBg="1"/>
      <p:bldP spid="44" grpId="0" animBg="1"/>
      <p:bldP spid="45" grpId="0" animBg="1"/>
      <p:bldP spid="46"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Entity Framework Changing?</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28</a:t>
            </a:fld>
            <a:endParaRPr lang="en-US" dirty="0"/>
          </a:p>
        </p:txBody>
      </p:sp>
      <p:sp>
        <p:nvSpPr>
          <p:cNvPr id="3" name="Content Placeholder 2"/>
          <p:cNvSpPr>
            <a:spLocks noGrp="1"/>
          </p:cNvSpPr>
          <p:nvPr>
            <p:ph type="body" sz="quarter" idx="13"/>
          </p:nvPr>
        </p:nvSpPr>
        <p:spPr/>
        <p:txBody>
          <a:bodyPr/>
          <a:lstStyle/>
          <a:p>
            <a:r>
              <a:rPr lang="en-US" dirty="0"/>
              <a:t>10+ years of legacy code</a:t>
            </a:r>
          </a:p>
          <a:p>
            <a:r>
              <a:rPr lang="en-US" dirty="0"/>
              <a:t>Current codebase extensively uses older APIs and design patterns</a:t>
            </a:r>
          </a:p>
          <a:p>
            <a:pPr lvl="1"/>
            <a:r>
              <a:rPr lang="en-US" dirty="0"/>
              <a:t>APIs not available on latest platforms</a:t>
            </a:r>
          </a:p>
          <a:p>
            <a:pPr lvl="1"/>
            <a:r>
              <a:rPr lang="en-US" dirty="0"/>
              <a:t>Performance drag</a:t>
            </a:r>
          </a:p>
          <a:p>
            <a:r>
              <a:rPr lang="en-US" dirty="0"/>
              <a:t>Low resource usage is greatly desired in device and cloud scenarios</a:t>
            </a:r>
          </a:p>
          <a:p>
            <a:pPr lvl="1"/>
            <a:r>
              <a:rPr lang="en-US" dirty="0"/>
              <a:t>Pay-per-use model</a:t>
            </a:r>
          </a:p>
          <a:p>
            <a:r>
              <a:rPr lang="en-US" dirty="0"/>
              <a:t>EF 6 App Migration</a:t>
            </a:r>
          </a:p>
          <a:p>
            <a:pPr lvl="1"/>
            <a:r>
              <a:rPr lang="en-US" dirty="0"/>
              <a:t>EF 6 will continue to develop until EF Core reaches feature parity</a:t>
            </a:r>
          </a:p>
          <a:p>
            <a:pPr lvl="1"/>
            <a:r>
              <a:rPr lang="en-US" dirty="0"/>
              <a:t>Code change required for upgrade to EF Core</a:t>
            </a:r>
          </a:p>
        </p:txBody>
      </p:sp>
    </p:spTree>
    <p:extLst>
      <p:ext uri="{BB962C8B-B14F-4D97-AF65-F5344CB8AC3E}">
        <p14:creationId xmlns:p14="http://schemas.microsoft.com/office/powerpoint/2010/main" val="313561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Code-based Modeling vs. EDMX-based Database/Model first</a:t>
            </a:r>
          </a:p>
        </p:txBody>
      </p:sp>
      <p:sp>
        <p:nvSpPr>
          <p:cNvPr id="4" name="Slide Number Placeholder 3"/>
          <p:cNvSpPr>
            <a:spLocks noGrp="1"/>
          </p:cNvSpPr>
          <p:nvPr>
            <p:ph type="sldNum" sz="quarter" idx="12"/>
          </p:nvPr>
        </p:nvSpPr>
        <p:spPr/>
        <p:txBody>
          <a:bodyPr/>
          <a:lstStyle/>
          <a:p>
            <a:fld id="{A0AE9EC9-F182-4A35-8041-CBBE9CFA6E78}" type="slidenum">
              <a:rPr lang="en-US" smtClean="0"/>
              <a:pPr/>
              <a:t>29</a:t>
            </a:fld>
            <a:endParaRPr lang="en-US" dirty="0"/>
          </a:p>
        </p:txBody>
      </p:sp>
      <p:sp>
        <p:nvSpPr>
          <p:cNvPr id="3" name="Content Placeholder 2"/>
          <p:cNvSpPr>
            <a:spLocks noGrp="1"/>
          </p:cNvSpPr>
          <p:nvPr>
            <p:ph type="body" sz="quarter" idx="13"/>
          </p:nvPr>
        </p:nvSpPr>
        <p:spPr/>
        <p:txBody>
          <a:bodyPr/>
          <a:lstStyle/>
          <a:p>
            <a:r>
              <a:rPr lang="en-US" dirty="0"/>
              <a:t>Source control merging, conflicts, and code reviews</a:t>
            </a:r>
          </a:p>
          <a:p>
            <a:pPr lvl="1"/>
            <a:r>
              <a:rPr lang="en-US" dirty="0"/>
              <a:t>Easier with C#/VB code than XML files</a:t>
            </a:r>
          </a:p>
          <a:p>
            <a:r>
              <a:rPr lang="en-US" dirty="0"/>
              <a:t>Developers know how to write and debug code</a:t>
            </a:r>
          </a:p>
          <a:p>
            <a:pPr lvl="1"/>
            <a:r>
              <a:rPr lang="en-US" dirty="0"/>
              <a:t>Edmx XML is hard to debug and understand</a:t>
            </a:r>
          </a:p>
          <a:p>
            <a:r>
              <a:rPr lang="en-US" dirty="0"/>
              <a:t>Ability to customize</a:t>
            </a:r>
          </a:p>
          <a:p>
            <a:pPr lvl="1"/>
            <a:r>
              <a:rPr lang="en-US" dirty="0"/>
              <a:t>Manipulating XML-based model is hard</a:t>
            </a:r>
          </a:p>
          <a:p>
            <a:r>
              <a:rPr lang="en-US" dirty="0"/>
              <a:t>Code-based modeling is less-repetitive</a:t>
            </a:r>
          </a:p>
          <a:p>
            <a:pPr lvl="1"/>
            <a:r>
              <a:rPr lang="en-US" dirty="0"/>
              <a:t>Convention-based code</a:t>
            </a:r>
          </a:p>
          <a:p>
            <a:r>
              <a:rPr lang="en-US" dirty="0"/>
              <a:t>Data Migrations</a:t>
            </a:r>
          </a:p>
          <a:p>
            <a:pPr lvl="1"/>
            <a:r>
              <a:rPr lang="en-US" dirty="0"/>
              <a:t>Incremental SQL script for Database schema updates without having to recreate product database</a:t>
            </a:r>
          </a:p>
        </p:txBody>
      </p:sp>
    </p:spTree>
    <p:extLst>
      <p:ext uri="{BB962C8B-B14F-4D97-AF65-F5344CB8AC3E}">
        <p14:creationId xmlns:p14="http://schemas.microsoft.com/office/powerpoint/2010/main" val="1665853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How to View This Presentation</a:t>
            </a:r>
          </a:p>
        </p:txBody>
      </p:sp>
      <p:sp>
        <p:nvSpPr>
          <p:cNvPr id="29700" name="Slide Number Placeholder 4"/>
          <p:cNvSpPr>
            <a:spLocks noGrp="1"/>
          </p:cNvSpPr>
          <p:nvPr>
            <p:ph type="sldNum" sz="quarter" idx="12"/>
          </p:nvPr>
        </p:nvSpPr>
        <p:spPr>
          <a:xfrm>
            <a:off x="8850629" y="6321183"/>
            <a:ext cx="2743200" cy="365125"/>
          </a:xfrm>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9019A89C-8DE8-46C7-84B5-6A6C40246841}" type="slidenum">
              <a:rPr kumimoji="0" lang="en-US" alt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0" fontAlgn="base" latinLnBrk="0" hangingPunct="0">
                <a:lnSpc>
                  <a:spcPct val="100000"/>
                </a:lnSpc>
                <a:spcBef>
                  <a:spcPct val="0"/>
                </a:spcBef>
                <a:spcAft>
                  <a:spcPct val="0"/>
                </a:spcAft>
                <a:buClrTx/>
                <a:buSzTx/>
                <a:buFontTx/>
                <a:buNone/>
                <a:tabLst/>
                <a:defRPr/>
              </a:pPr>
              <a:t>3</a:t>
            </a:fld>
            <a:endParaRPr kumimoji="0" lang="en-US" alt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Content Placeholder 2"/>
          <p:cNvSpPr>
            <a:spLocks noGrp="1"/>
          </p:cNvSpPr>
          <p:nvPr>
            <p:ph type="body" sz="quarter" idx="13"/>
          </p:nvPr>
        </p:nvSpPr>
        <p:spPr/>
        <p:txBody>
          <a:bodyPr/>
          <a:lstStyle/>
          <a:p>
            <a:pPr marL="228600" lvl="0" indent="-228600" defTabSz="914400">
              <a:lnSpc>
                <a:spcPct val="90000"/>
              </a:lnSpc>
              <a:spcBef>
                <a:spcPts val="1000"/>
              </a:spcBef>
              <a:spcAft>
                <a:spcPts val="0"/>
              </a:spcAft>
            </a:pPr>
            <a:r>
              <a:rPr lang="en-US" dirty="0"/>
              <a:t>To switch to </a:t>
            </a:r>
            <a:r>
              <a:rPr lang="en-US" b="1" dirty="0"/>
              <a:t>Notes Page </a:t>
            </a:r>
            <a:r>
              <a:rPr lang="en-US" dirty="0"/>
              <a:t>view:</a:t>
            </a:r>
          </a:p>
          <a:p>
            <a:pPr marL="685800" lvl="1" indent="-228600" defTabSz="914400">
              <a:lnSpc>
                <a:spcPct val="90000"/>
              </a:lnSpc>
              <a:spcBef>
                <a:spcPts val="500"/>
              </a:spcBef>
              <a:spcAft>
                <a:spcPts val="0"/>
              </a:spcAft>
            </a:pPr>
            <a:r>
              <a:rPr lang="en-US" dirty="0"/>
              <a:t>On the ribbon, click the </a:t>
            </a:r>
            <a:r>
              <a:rPr lang="en-US" b="1" dirty="0"/>
              <a:t>View </a:t>
            </a:r>
            <a:r>
              <a:rPr lang="en-US" dirty="0"/>
              <a:t>tab, and then click </a:t>
            </a:r>
            <a:r>
              <a:rPr lang="en-US" b="1" dirty="0"/>
              <a:t>Notes Page</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To navigate through notes, use the Page Up and Page Down keys</a:t>
            </a:r>
          </a:p>
          <a:p>
            <a:pPr marL="685800" lvl="1" indent="-228600" defTabSz="914400">
              <a:lnSpc>
                <a:spcPct val="90000"/>
              </a:lnSpc>
              <a:spcBef>
                <a:spcPts val="500"/>
              </a:spcBef>
              <a:spcAft>
                <a:spcPts val="0"/>
              </a:spcAft>
            </a:pPr>
            <a:r>
              <a:rPr lang="en-US" dirty="0"/>
              <a:t>Zoom in or zoom out, if required</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In the </a:t>
            </a:r>
            <a:r>
              <a:rPr lang="en-US" b="1" dirty="0"/>
              <a:t>Notes Page </a:t>
            </a:r>
            <a:r>
              <a:rPr lang="en-US" dirty="0"/>
              <a:t>view, you can:</a:t>
            </a:r>
          </a:p>
          <a:p>
            <a:pPr marL="685800" lvl="1" indent="-228600" defTabSz="914400">
              <a:lnSpc>
                <a:spcPct val="90000"/>
              </a:lnSpc>
              <a:spcBef>
                <a:spcPts val="500"/>
              </a:spcBef>
              <a:spcAft>
                <a:spcPts val="0"/>
              </a:spcAft>
            </a:pPr>
            <a:r>
              <a:rPr lang="en-US" dirty="0"/>
              <a:t>Read any supporting text—now or after the delivery</a:t>
            </a:r>
          </a:p>
          <a:p>
            <a:pPr marL="685800" lvl="1" indent="-228600" defTabSz="914400">
              <a:lnSpc>
                <a:spcPct val="90000"/>
              </a:lnSpc>
              <a:spcBef>
                <a:spcPts val="500"/>
              </a:spcBef>
              <a:spcAft>
                <a:spcPts val="0"/>
              </a:spcAft>
            </a:pPr>
            <a:r>
              <a:rPr lang="en-US" dirty="0"/>
              <a:t>Add notes to your copy of the presentation, if required</a:t>
            </a:r>
          </a:p>
          <a:p>
            <a:pPr marL="685800" lvl="1" indent="-228600" defTabSz="914400">
              <a:lnSpc>
                <a:spcPct val="90000"/>
              </a:lnSpc>
              <a:spcBef>
                <a:spcPts val="500"/>
              </a:spcBef>
              <a:spcAft>
                <a:spcPts val="0"/>
              </a:spcAft>
            </a:pPr>
            <a:endParaRPr lang="en-US" dirty="0"/>
          </a:p>
          <a:p>
            <a:pPr marL="228600" lvl="0" indent="-228600" defTabSz="914400">
              <a:lnSpc>
                <a:spcPct val="90000"/>
              </a:lnSpc>
              <a:spcBef>
                <a:spcPts val="1000"/>
              </a:spcBef>
              <a:spcAft>
                <a:spcPts val="0"/>
              </a:spcAft>
            </a:pPr>
            <a:r>
              <a:rPr lang="en-US" dirty="0"/>
              <a:t>Take the presentation files home with you</a:t>
            </a:r>
          </a:p>
        </p:txBody>
      </p:sp>
    </p:spTree>
    <p:extLst>
      <p:ext uri="{BB962C8B-B14F-4D97-AF65-F5344CB8AC3E}">
        <p14:creationId xmlns:p14="http://schemas.microsoft.com/office/powerpoint/2010/main" val="1467971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Core</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30</a:t>
            </a:fld>
            <a:endParaRPr lang="en-US" dirty="0"/>
          </a:p>
        </p:txBody>
      </p:sp>
      <p:sp>
        <p:nvSpPr>
          <p:cNvPr id="2" name="Text Placeholder 1"/>
          <p:cNvSpPr>
            <a:spLocks noGrp="1"/>
          </p:cNvSpPr>
          <p:nvPr>
            <p:ph type="body" sz="quarter" idx="13"/>
          </p:nvPr>
        </p:nvSpPr>
        <p:spPr/>
        <p:txBody>
          <a:bodyPr/>
          <a:lstStyle/>
          <a:p>
            <a:r>
              <a:rPr lang="en-US" dirty="0"/>
              <a:t>Same top level experience as EF6.x</a:t>
            </a:r>
          </a:p>
          <a:p>
            <a:pPr lvl="1"/>
            <a:r>
              <a:rPr lang="en-US" dirty="0"/>
              <a:t>Still DbContext/DbSet, etc.</a:t>
            </a:r>
          </a:p>
          <a:p>
            <a:endParaRPr lang="en-US" dirty="0"/>
          </a:p>
          <a:p>
            <a:r>
              <a:rPr lang="en-US" dirty="0"/>
              <a:t>New core</a:t>
            </a:r>
          </a:p>
          <a:p>
            <a:pPr lvl="1"/>
            <a:r>
              <a:rPr lang="en-US" dirty="0"/>
              <a:t>Core = metadata, change tracking, query pipeline, etc.</a:t>
            </a:r>
          </a:p>
          <a:p>
            <a:pPr lvl="1"/>
            <a:r>
              <a:rPr lang="en-US" dirty="0"/>
              <a:t>Easier to replace/extend components</a:t>
            </a:r>
          </a:p>
          <a:p>
            <a:pPr lvl="1"/>
            <a:r>
              <a:rPr lang="en-US" dirty="0"/>
              <a:t>Replace confusing APIs and behavior</a:t>
            </a:r>
          </a:p>
          <a:p>
            <a:pPr lvl="1"/>
            <a:r>
              <a:rPr lang="en-US" dirty="0"/>
              <a:t>Optimized for memory and CPU usage</a:t>
            </a:r>
          </a:p>
          <a:p>
            <a:pPr lvl="1"/>
            <a:r>
              <a:rPr lang="en-US" dirty="0"/>
              <a:t>Pay-per-play components</a:t>
            </a:r>
          </a:p>
        </p:txBody>
      </p:sp>
    </p:spTree>
    <p:extLst>
      <p:ext uri="{BB962C8B-B14F-4D97-AF65-F5344CB8AC3E}">
        <p14:creationId xmlns:p14="http://schemas.microsoft.com/office/powerpoint/2010/main" val="36552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3: </a:t>
            </a:r>
            <a:r>
              <a:rPr lang="en-IN" dirty="0"/>
              <a:t>Model Development</a:t>
            </a:r>
            <a:endParaRPr lang="en-US" dirty="0"/>
          </a:p>
        </p:txBody>
      </p:sp>
      <p:sp>
        <p:nvSpPr>
          <p:cNvPr id="4" name="Text Placeholder 1"/>
          <p:cNvSpPr>
            <a:spLocks noGrp="1"/>
          </p:cNvSpPr>
          <p:nvPr>
            <p:ph type="body" sz="quarter" idx="14"/>
          </p:nvPr>
        </p:nvSpPr>
        <p:spPr/>
        <p:txBody>
          <a:bodyPr/>
          <a:lstStyle/>
          <a:p>
            <a:r>
              <a:rPr lang="en-US" dirty="0"/>
              <a:t>Lesson: Code-based Modeling</a:t>
            </a:r>
          </a:p>
        </p:txBody>
      </p:sp>
    </p:spTree>
    <p:extLst>
      <p:ext uri="{BB962C8B-B14F-4D97-AF65-F5344CB8AC3E}">
        <p14:creationId xmlns:p14="http://schemas.microsoft.com/office/powerpoint/2010/main" val="14440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41172"/>
            <a:ext cx="11277600" cy="1175657"/>
          </a:xfrm>
        </p:spPr>
        <p:txBody>
          <a:bodyPr/>
          <a:lstStyle/>
          <a:p>
            <a:r>
              <a:rPr lang="en-US" dirty="0"/>
              <a:t>Entity Framework Core </a:t>
            </a:r>
            <a:r>
              <a:rPr lang="en-US" b="1" dirty="0">
                <a:solidFill>
                  <a:srgbClr val="00B0F0"/>
                </a:solidFill>
              </a:rPr>
              <a:t>only</a:t>
            </a:r>
            <a:r>
              <a:rPr lang="en-US" b="1" dirty="0"/>
              <a:t> </a:t>
            </a:r>
            <a:r>
              <a:rPr lang="en-US" dirty="0"/>
              <a:t>supports </a:t>
            </a:r>
            <a:br>
              <a:rPr lang="en-US" dirty="0"/>
            </a:br>
            <a:r>
              <a:rPr lang="en-US" b="1" dirty="0">
                <a:solidFill>
                  <a:srgbClr val="00B0F0"/>
                </a:solidFill>
              </a:rPr>
              <a:t>Code-based Modeling</a:t>
            </a:r>
            <a:br>
              <a:rPr lang="en-US" b="1" dirty="0">
                <a:solidFill>
                  <a:srgbClr val="00B0F0"/>
                </a:solidFill>
              </a:rPr>
            </a:br>
            <a:r>
              <a:rPr lang="en-US" b="1" dirty="0">
                <a:solidFill>
                  <a:srgbClr val="00B0F0"/>
                </a:solidFill>
              </a:rPr>
              <a:t> </a:t>
            </a:r>
            <a:r>
              <a:rPr lang="en-US" dirty="0"/>
              <a:t>(that is, Code First approach)</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32</a:t>
            </a:fld>
            <a:endParaRPr lang="en-US" dirty="0"/>
          </a:p>
        </p:txBody>
      </p:sp>
    </p:spTree>
    <p:extLst>
      <p:ext uri="{BB962C8B-B14F-4D97-AF65-F5344CB8AC3E}">
        <p14:creationId xmlns:p14="http://schemas.microsoft.com/office/powerpoint/2010/main" val="294523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Framework Development Approaches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33</a:t>
            </a:fld>
            <a:endParaRPr lang="en-US" dirty="0"/>
          </a:p>
        </p:txBody>
      </p:sp>
      <p:sp>
        <p:nvSpPr>
          <p:cNvPr id="18" name="Rectangle 17"/>
          <p:cNvSpPr/>
          <p:nvPr/>
        </p:nvSpPr>
        <p:spPr>
          <a:xfrm>
            <a:off x="8387064" y="2172845"/>
            <a:ext cx="1851837" cy="864781"/>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Generated Data Model </a:t>
            </a:r>
            <a:br>
              <a:rPr kumimoji="0" lang="en-US" sz="1600" b="0" i="0" u="none" strike="noStrike" kern="0" cap="none" spc="0" normalizeH="0" baseline="0" noProof="0" dirty="0">
                <a:ln>
                  <a:noFill/>
                </a:ln>
                <a:solidFill>
                  <a:srgbClr val="000000"/>
                </a:solidFill>
                <a:effectLst/>
                <a:uLnTx/>
                <a:uFillTx/>
                <a:latin typeface="Segoe UI"/>
                <a:ea typeface="+mn-ea"/>
                <a:cs typeface="+mn-cs"/>
              </a:rPr>
            </a:br>
            <a:r>
              <a:rPr kumimoji="0" lang="en-US" sz="1600" b="0" i="0" u="none" strike="noStrike" kern="0" cap="none" spc="0" normalizeH="0" baseline="0" noProof="0" dirty="0">
                <a:ln>
                  <a:noFill/>
                </a:ln>
                <a:solidFill>
                  <a:srgbClr val="000000"/>
                </a:solidFill>
                <a:effectLst/>
                <a:uLnTx/>
                <a:uFillTx/>
                <a:latin typeface="Segoe UI"/>
                <a:ea typeface="+mn-ea"/>
                <a:cs typeface="+mn-cs"/>
              </a:rPr>
              <a:t>(classes)</a:t>
            </a:r>
          </a:p>
        </p:txBody>
      </p:sp>
      <p:sp>
        <p:nvSpPr>
          <p:cNvPr id="19" name="TextBox 18"/>
          <p:cNvSpPr txBox="1"/>
          <p:nvPr/>
        </p:nvSpPr>
        <p:spPr>
          <a:xfrm>
            <a:off x="4519281" y="1721531"/>
            <a:ext cx="3666460" cy="646331"/>
          </a:xfrm>
          <a:prstGeom prst="rect">
            <a:avLst/>
          </a:prstGeom>
          <a:noFill/>
        </p:spPr>
        <p:txBody>
          <a:bodyPr wrap="square" rtlCol="0">
            <a:spAutoFit/>
          </a:bodyPr>
          <a:lstStyle/>
          <a:p>
            <a:pPr algn="ctr">
              <a:buSzPct val="110000"/>
            </a:pPr>
            <a:r>
              <a:rPr lang="en-US" b="1" dirty="0">
                <a:solidFill>
                  <a:srgbClr val="000000"/>
                </a:solidFill>
                <a:latin typeface="Segoe UI"/>
              </a:rPr>
              <a:t>Database First </a:t>
            </a:r>
            <a:br>
              <a:rPr lang="en-US" b="1" dirty="0">
                <a:solidFill>
                  <a:srgbClr val="000000"/>
                </a:solidFill>
                <a:latin typeface="Segoe UI"/>
              </a:rPr>
            </a:br>
            <a:r>
              <a:rPr lang="en-US" b="1" dirty="0">
                <a:solidFill>
                  <a:srgbClr val="000000"/>
                </a:solidFill>
                <a:latin typeface="Segoe UI"/>
              </a:rPr>
              <a:t>(through reverse engineering)</a:t>
            </a:r>
          </a:p>
        </p:txBody>
      </p:sp>
      <p:sp>
        <p:nvSpPr>
          <p:cNvPr id="21" name="Can 20"/>
          <p:cNvSpPr/>
          <p:nvPr/>
        </p:nvSpPr>
        <p:spPr>
          <a:xfrm>
            <a:off x="2195747" y="2155343"/>
            <a:ext cx="1873101" cy="876449"/>
          </a:xfrm>
          <a:prstGeom prst="can">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Existing</a:t>
            </a:r>
            <a:br>
              <a:rPr kumimoji="0" lang="en-US" sz="1600" b="0" i="0" u="none" strike="noStrike" kern="0" cap="none" spc="0" normalizeH="0" baseline="0" noProof="0" dirty="0">
                <a:ln>
                  <a:noFill/>
                </a:ln>
                <a:solidFill>
                  <a:srgbClr val="000000"/>
                </a:solidFill>
                <a:effectLst/>
                <a:uLnTx/>
                <a:uFillTx/>
                <a:latin typeface="Segoe UI"/>
                <a:ea typeface="+mn-ea"/>
                <a:cs typeface="+mn-cs"/>
              </a:rPr>
            </a:br>
            <a:r>
              <a:rPr kumimoji="0" lang="en-US" sz="1600" b="0" i="0" u="none" strike="noStrike" kern="0" cap="none" spc="0" normalizeH="0" baseline="0" noProof="0" dirty="0">
                <a:ln>
                  <a:noFill/>
                </a:ln>
                <a:solidFill>
                  <a:srgbClr val="000000"/>
                </a:solidFill>
                <a:effectLst/>
                <a:uLnTx/>
                <a:uFillTx/>
                <a:latin typeface="Segoe UI"/>
                <a:ea typeface="+mn-ea"/>
                <a:cs typeface="+mn-cs"/>
              </a:rPr>
              <a:t>Database</a:t>
            </a:r>
          </a:p>
        </p:txBody>
      </p:sp>
      <p:sp>
        <p:nvSpPr>
          <p:cNvPr id="24" name="Can 23"/>
          <p:cNvSpPr/>
          <p:nvPr/>
        </p:nvSpPr>
        <p:spPr>
          <a:xfrm>
            <a:off x="8376433" y="4131573"/>
            <a:ext cx="1873101" cy="876449"/>
          </a:xfrm>
          <a:prstGeom prst="can">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Generated</a:t>
            </a:r>
            <a:br>
              <a:rPr kumimoji="0" lang="en-US" sz="1600" b="0" i="0" u="none" strike="noStrike" kern="0" cap="none" spc="0" normalizeH="0" baseline="0" noProof="0" dirty="0">
                <a:ln>
                  <a:noFill/>
                </a:ln>
                <a:solidFill>
                  <a:srgbClr val="000000"/>
                </a:solidFill>
                <a:effectLst/>
                <a:uLnTx/>
                <a:uFillTx/>
                <a:latin typeface="Segoe UI"/>
                <a:ea typeface="+mn-ea"/>
                <a:cs typeface="+mn-cs"/>
              </a:rPr>
            </a:br>
            <a:r>
              <a:rPr kumimoji="0" lang="en-US" sz="1600" b="0" i="0" u="none" strike="noStrike" kern="0" cap="none" spc="0" normalizeH="0" baseline="0" noProof="0" dirty="0">
                <a:ln>
                  <a:noFill/>
                </a:ln>
                <a:solidFill>
                  <a:srgbClr val="000000"/>
                </a:solidFill>
                <a:effectLst/>
                <a:uLnTx/>
                <a:uFillTx/>
                <a:latin typeface="Segoe UI"/>
                <a:ea typeface="+mn-ea"/>
                <a:cs typeface="+mn-cs"/>
              </a:rPr>
              <a:t>Database</a:t>
            </a:r>
          </a:p>
        </p:txBody>
      </p:sp>
      <p:sp>
        <p:nvSpPr>
          <p:cNvPr id="25" name="Rectangle 24"/>
          <p:cNvSpPr/>
          <p:nvPr/>
        </p:nvSpPr>
        <p:spPr>
          <a:xfrm>
            <a:off x="2205118" y="4137408"/>
            <a:ext cx="1851837" cy="864781"/>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Data Model </a:t>
            </a:r>
            <a:br>
              <a:rPr kumimoji="0" lang="en-US" sz="1600" b="0" i="0" u="none" strike="noStrike" kern="0" cap="none" spc="0" normalizeH="0" baseline="0" noProof="0" dirty="0">
                <a:ln>
                  <a:noFill/>
                </a:ln>
                <a:solidFill>
                  <a:srgbClr val="000000"/>
                </a:solidFill>
                <a:effectLst/>
                <a:uLnTx/>
                <a:uFillTx/>
                <a:latin typeface="Segoe UI"/>
                <a:ea typeface="+mn-ea"/>
                <a:cs typeface="+mn-cs"/>
              </a:rPr>
            </a:br>
            <a:r>
              <a:rPr kumimoji="0" lang="en-US" sz="1600" b="0" i="0" u="none" strike="noStrike" kern="0" cap="none" spc="0" normalizeH="0" baseline="0" noProof="0" dirty="0">
                <a:ln>
                  <a:noFill/>
                </a:ln>
                <a:solidFill>
                  <a:srgbClr val="000000"/>
                </a:solidFill>
                <a:effectLst/>
                <a:uLnTx/>
                <a:uFillTx/>
                <a:latin typeface="Segoe UI"/>
                <a:ea typeface="+mn-ea"/>
                <a:cs typeface="+mn-cs"/>
              </a:rPr>
              <a:t>(Classes)</a:t>
            </a:r>
          </a:p>
        </p:txBody>
      </p:sp>
      <p:cxnSp>
        <p:nvCxnSpPr>
          <p:cNvPr id="26" name="Straight Connector 25"/>
          <p:cNvCxnSpPr/>
          <p:nvPr/>
        </p:nvCxnSpPr>
        <p:spPr>
          <a:xfrm>
            <a:off x="1272209" y="3560961"/>
            <a:ext cx="9774425" cy="0"/>
          </a:xfrm>
          <a:prstGeom prst="line">
            <a:avLst/>
          </a:prstGeom>
          <a:noFill/>
          <a:ln w="9525" cap="flat" cmpd="sng" algn="ctr">
            <a:solidFill>
              <a:srgbClr val="000000">
                <a:shade val="95000"/>
                <a:satMod val="105000"/>
              </a:srgbClr>
            </a:solidFill>
            <a:prstDash val="solid"/>
          </a:ln>
          <a:effectLst/>
        </p:spPr>
      </p:cxnSp>
      <p:sp>
        <p:nvSpPr>
          <p:cNvPr id="29" name="TextBox 28"/>
          <p:cNvSpPr txBox="1"/>
          <p:nvPr/>
        </p:nvSpPr>
        <p:spPr>
          <a:xfrm>
            <a:off x="4519281" y="3946907"/>
            <a:ext cx="3666460" cy="369332"/>
          </a:xfrm>
          <a:prstGeom prst="rect">
            <a:avLst/>
          </a:prstGeom>
          <a:noFill/>
        </p:spPr>
        <p:txBody>
          <a:bodyPr wrap="square" rtlCol="0">
            <a:spAutoFit/>
          </a:bodyPr>
          <a:lstStyle/>
          <a:p>
            <a:pPr algn="ctr">
              <a:buSzPct val="110000"/>
            </a:pPr>
            <a:r>
              <a:rPr lang="en-US" b="1" dirty="0">
                <a:solidFill>
                  <a:srgbClr val="000000"/>
                </a:solidFill>
                <a:latin typeface="Segoe UI"/>
              </a:rPr>
              <a:t>Code First</a:t>
            </a:r>
          </a:p>
        </p:txBody>
      </p:sp>
      <p:sp>
        <p:nvSpPr>
          <p:cNvPr id="32" name="Right Arrow 31"/>
          <p:cNvSpPr/>
          <p:nvPr/>
        </p:nvSpPr>
        <p:spPr>
          <a:xfrm>
            <a:off x="4519281" y="2495322"/>
            <a:ext cx="3666460" cy="264046"/>
          </a:xfrm>
          <a:prstGeom prst="rightArrow">
            <a:avLst/>
          </a:prstGeom>
          <a:solidFill>
            <a:sysClr val="windowText" lastClr="000000">
              <a:lumMod val="50000"/>
              <a:lumOff val="50000"/>
            </a:sysClr>
          </a:solidFill>
          <a:ln w="25400" cap="flat" cmpd="sng" algn="ctr">
            <a:noFill/>
            <a:prstDash val="solid"/>
          </a:ln>
          <a:effectLst/>
        </p:spPr>
        <p:txBody>
          <a:bodyPr rtlCol="0" anchor="ctr"/>
          <a:lstStyle/>
          <a:p>
            <a:pPr marL="228600" indent="-228600" algn="ctr">
              <a:buFontTx/>
              <a:buBlip>
                <a:blip r:embed="rId3"/>
              </a:buBlip>
              <a:defRPr/>
            </a:pPr>
            <a:endParaRPr lang="en-US" kern="0" dirty="0">
              <a:solidFill>
                <a:sysClr val="windowText" lastClr="000000"/>
              </a:solidFill>
              <a:latin typeface="Segoe UI"/>
            </a:endParaRPr>
          </a:p>
        </p:txBody>
      </p:sp>
      <p:sp>
        <p:nvSpPr>
          <p:cNvPr id="33" name="Right Arrow 32"/>
          <p:cNvSpPr/>
          <p:nvPr/>
        </p:nvSpPr>
        <p:spPr>
          <a:xfrm>
            <a:off x="4519281" y="4437774"/>
            <a:ext cx="3666460" cy="264046"/>
          </a:xfrm>
          <a:prstGeom prst="rightArrow">
            <a:avLst/>
          </a:prstGeom>
          <a:solidFill>
            <a:sysClr val="windowText" lastClr="000000">
              <a:lumMod val="50000"/>
              <a:lumOff val="50000"/>
            </a:sysClr>
          </a:solidFill>
          <a:ln w="25400" cap="flat" cmpd="sng" algn="ctr">
            <a:noFill/>
            <a:prstDash val="solid"/>
          </a:ln>
          <a:effectLst/>
        </p:spPr>
        <p:txBody>
          <a:bodyPr rtlCol="0" anchor="ctr"/>
          <a:lstStyle/>
          <a:p>
            <a:pPr marL="228600" indent="-228600" algn="ctr">
              <a:buFontTx/>
              <a:buBlip>
                <a:blip r:embed="rId3"/>
              </a:buBlip>
              <a:defRPr/>
            </a:pPr>
            <a:endParaRPr lang="en-US" kern="0" dirty="0">
              <a:solidFill>
                <a:sysClr val="windowText" lastClr="000000"/>
              </a:solidFill>
              <a:latin typeface="Segoe UI"/>
            </a:endParaRPr>
          </a:p>
        </p:txBody>
      </p:sp>
      <p:sp>
        <p:nvSpPr>
          <p:cNvPr id="34" name="TextBox 33"/>
          <p:cNvSpPr txBox="1"/>
          <p:nvPr/>
        </p:nvSpPr>
        <p:spPr>
          <a:xfrm>
            <a:off x="1262986" y="5616426"/>
            <a:ext cx="10179050" cy="369332"/>
          </a:xfrm>
          <a:prstGeom prst="rect">
            <a:avLst/>
          </a:prstGeom>
          <a:noFill/>
        </p:spPr>
        <p:txBody>
          <a:bodyPr wrap="square" rtlCol="0">
            <a:spAutoFit/>
          </a:bodyPr>
          <a:lstStyle/>
          <a:p>
            <a:pPr algn="ctr"/>
            <a:r>
              <a:rPr lang="en-US" b="1" dirty="0">
                <a:solidFill>
                  <a:srgbClr val="000000"/>
                </a:solidFill>
                <a:latin typeface="Segoe UI"/>
              </a:rPr>
              <a:t>Code-based modeling is the only approach supported in Entity Framework Core</a:t>
            </a:r>
          </a:p>
        </p:txBody>
      </p:sp>
    </p:spTree>
    <p:extLst>
      <p:ext uri="{BB962C8B-B14F-4D97-AF65-F5344CB8AC3E}">
        <p14:creationId xmlns:p14="http://schemas.microsoft.com/office/powerpoint/2010/main" val="3901888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Code-First Development</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34</a:t>
            </a:fld>
            <a:endParaRPr lang="en-US" dirty="0"/>
          </a:p>
        </p:txBody>
      </p:sp>
      <p:sp>
        <p:nvSpPr>
          <p:cNvPr id="3" name="Content Placeholder 2"/>
          <p:cNvSpPr>
            <a:spLocks noGrp="1"/>
          </p:cNvSpPr>
          <p:nvPr>
            <p:ph type="body" sz="quarter" idx="13"/>
          </p:nvPr>
        </p:nvSpPr>
        <p:spPr/>
        <p:txBody>
          <a:bodyPr/>
          <a:lstStyle/>
          <a:p>
            <a:r>
              <a:rPr lang="en-US" dirty="0"/>
              <a:t>Model code is written in .NET classes; model and database are created from the code</a:t>
            </a:r>
          </a:p>
          <a:p>
            <a:pPr lvl="1"/>
            <a:r>
              <a:rPr lang="en-US" dirty="0"/>
              <a:t>.NET Classes correspond to database tables</a:t>
            </a:r>
          </a:p>
          <a:p>
            <a:pPr lvl="1"/>
            <a:r>
              <a:rPr lang="en-US" dirty="0"/>
              <a:t>Properties correspond to database table columns</a:t>
            </a:r>
          </a:p>
          <a:p>
            <a:pPr lvl="1"/>
            <a:r>
              <a:rPr lang="en-US" dirty="0"/>
              <a:t>Classes can be used with or without EF!</a:t>
            </a:r>
          </a:p>
          <a:p>
            <a:endParaRPr lang="en-US" dirty="0"/>
          </a:p>
          <a:p>
            <a:r>
              <a:rPr lang="en-US" dirty="0"/>
              <a:t>Relationships can be customized via the fluent API in the </a:t>
            </a:r>
            <a:r>
              <a:rPr lang="en-US" dirty="0" err="1"/>
              <a:t>OnModelCreating</a:t>
            </a:r>
            <a:r>
              <a:rPr lang="en-US" dirty="0"/>
              <a:t> override</a:t>
            </a:r>
          </a:p>
          <a:p>
            <a:endParaRPr lang="en-US" dirty="0"/>
          </a:p>
          <a:p>
            <a:r>
              <a:rPr lang="en-US" dirty="0"/>
              <a:t>Code First can also work with existing database</a:t>
            </a:r>
          </a:p>
          <a:p>
            <a:pPr lvl="1"/>
            <a:r>
              <a:rPr lang="en-US" dirty="0"/>
              <a:t>Code is used for mapping instead of visual designer and XML</a:t>
            </a:r>
          </a:p>
        </p:txBody>
      </p:sp>
    </p:spTree>
    <p:extLst>
      <p:ext uri="{BB962C8B-B14F-4D97-AF65-F5344CB8AC3E}">
        <p14:creationId xmlns:p14="http://schemas.microsoft.com/office/powerpoint/2010/main" val="326333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Code-First Approach: Pros and Cons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35</a:t>
            </a:fld>
            <a:endParaRPr lang="en-US" dirty="0"/>
          </a:p>
        </p:txBody>
      </p:sp>
      <p:sp>
        <p:nvSpPr>
          <p:cNvPr id="3" name="Content Placeholder 2"/>
          <p:cNvSpPr>
            <a:spLocks noGrp="1"/>
          </p:cNvSpPr>
          <p:nvPr>
            <p:ph type="body" sz="quarter" idx="13"/>
          </p:nvPr>
        </p:nvSpPr>
        <p:spPr/>
        <p:txBody>
          <a:bodyPr/>
          <a:lstStyle/>
          <a:p>
            <a:r>
              <a:rPr lang="en-US" dirty="0">
                <a:solidFill>
                  <a:srgbClr val="287EFF"/>
                </a:solidFill>
              </a:rPr>
              <a:t>Pros</a:t>
            </a:r>
          </a:p>
          <a:p>
            <a:pPr lvl="1"/>
            <a:r>
              <a:rPr lang="en-US" dirty="0"/>
              <a:t>Can realize complicated domain requirements</a:t>
            </a:r>
          </a:p>
          <a:p>
            <a:pPr lvl="1"/>
            <a:r>
              <a:rPr lang="en-US" dirty="0"/>
              <a:t>Can have a very clean and elegant domain model that is represented with Plain Old CLR Object (POCO) </a:t>
            </a:r>
          </a:p>
          <a:p>
            <a:pPr lvl="1"/>
            <a:r>
              <a:rPr lang="en-US" dirty="0"/>
              <a:t>Not tied with Entity Framework</a:t>
            </a:r>
          </a:p>
          <a:p>
            <a:endParaRPr lang="en-US" dirty="0"/>
          </a:p>
          <a:p>
            <a:r>
              <a:rPr lang="en-US" dirty="0">
                <a:solidFill>
                  <a:srgbClr val="287EFF"/>
                </a:solidFill>
              </a:rPr>
              <a:t>Cons</a:t>
            </a:r>
          </a:p>
          <a:p>
            <a:pPr lvl="1"/>
            <a:r>
              <a:rPr lang="en-US" dirty="0"/>
              <a:t>Needs more effort in creating domain classes</a:t>
            </a:r>
          </a:p>
          <a:p>
            <a:pPr lvl="1"/>
            <a:r>
              <a:rPr lang="en-US" dirty="0"/>
              <a:t>Needs to map the domain model to data model (with Data Annotations) </a:t>
            </a:r>
          </a:p>
        </p:txBody>
      </p:sp>
    </p:spTree>
    <p:extLst>
      <p:ext uri="{BB962C8B-B14F-4D97-AF65-F5344CB8AC3E}">
        <p14:creationId xmlns:p14="http://schemas.microsoft.com/office/powerpoint/2010/main" val="1258466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DFF0-7CE9-4BE2-A14C-C831A2F45644}"/>
              </a:ext>
            </a:extLst>
          </p:cNvPr>
          <p:cNvSpPr>
            <a:spLocks noGrp="1"/>
          </p:cNvSpPr>
          <p:nvPr>
            <p:ph type="title"/>
          </p:nvPr>
        </p:nvSpPr>
        <p:spPr/>
        <p:txBody>
          <a:bodyPr/>
          <a:lstStyle/>
          <a:p>
            <a:r>
              <a:rPr lang="en-US" dirty="0"/>
              <a:t>Tooling</a:t>
            </a:r>
          </a:p>
        </p:txBody>
      </p:sp>
      <p:sp>
        <p:nvSpPr>
          <p:cNvPr id="3" name="Slide Number Placeholder 2">
            <a:extLst>
              <a:ext uri="{FF2B5EF4-FFF2-40B4-BE49-F238E27FC236}">
                <a16:creationId xmlns:a16="http://schemas.microsoft.com/office/drawing/2014/main" id="{C70B5087-10F4-48EF-8CF1-A3377A183608}"/>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36</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C8E01FC7-1A29-4D12-B6B8-A833AA729345}"/>
              </a:ext>
            </a:extLst>
          </p:cNvPr>
          <p:cNvSpPr>
            <a:spLocks noGrp="1"/>
          </p:cNvSpPr>
          <p:nvPr>
            <p:ph type="body" sz="quarter" idx="13"/>
          </p:nvPr>
        </p:nvSpPr>
        <p:spPr/>
        <p:txBody>
          <a:bodyPr/>
          <a:lstStyle/>
          <a:p>
            <a:r>
              <a:rPr lang="en-US" dirty="0"/>
              <a:t>Entity Framework Core </a:t>
            </a:r>
            <a:r>
              <a:rPr lang="en-US" dirty="0" err="1"/>
              <a:t>dotnet</a:t>
            </a:r>
            <a:r>
              <a:rPr lang="en-US" dirty="0"/>
              <a:t> CLI – Our dev/design-time tooling</a:t>
            </a:r>
          </a:p>
          <a:p>
            <a:endParaRPr lang="en-US" dirty="0"/>
          </a:p>
          <a:p>
            <a:r>
              <a:rPr lang="en-US" dirty="0"/>
              <a:t>Add the following to your .</a:t>
            </a:r>
            <a:r>
              <a:rPr lang="en-US" dirty="0" err="1"/>
              <a:t>csproj</a:t>
            </a:r>
            <a:r>
              <a:rPr lang="en-US" dirty="0"/>
              <a:t> file</a:t>
            </a:r>
          </a:p>
          <a:p>
            <a:endParaRPr lang="en-US" dirty="0"/>
          </a:p>
          <a:p>
            <a:endParaRPr lang="en-US" dirty="0"/>
          </a:p>
          <a:p>
            <a:endParaRPr lang="en-US" dirty="0"/>
          </a:p>
          <a:p>
            <a:endParaRPr lang="en-US" dirty="0"/>
          </a:p>
          <a:p>
            <a:endParaRPr lang="en-US" dirty="0"/>
          </a:p>
          <a:p>
            <a:r>
              <a:rPr lang="en-US" dirty="0"/>
              <a:t>Enables </a:t>
            </a:r>
            <a:r>
              <a:rPr lang="en-US" dirty="0">
                <a:latin typeface="Consolas" panose="020B0609020204030204" pitchFamily="49" charset="0"/>
              </a:rPr>
              <a:t>dotnet </a:t>
            </a:r>
            <a:r>
              <a:rPr lang="en-US" dirty="0" err="1">
                <a:latin typeface="Consolas" panose="020B0609020204030204" pitchFamily="49" charset="0"/>
              </a:rPr>
              <a:t>ef</a:t>
            </a:r>
            <a:r>
              <a:rPr lang="en-US" dirty="0">
                <a:latin typeface="Consolas" panose="020B0609020204030204" pitchFamily="49" charset="0"/>
              </a:rPr>
              <a:t> * </a:t>
            </a:r>
            <a:r>
              <a:rPr lang="en-US" dirty="0"/>
              <a:t>commands at the command line in the project directory, e.g., </a:t>
            </a:r>
          </a:p>
          <a:p>
            <a:pPr lvl="1"/>
            <a:r>
              <a:rPr lang="en-US" dirty="0">
                <a:latin typeface="Consolas" panose="020B0609020204030204" pitchFamily="49" charset="0"/>
              </a:rPr>
              <a:t>dotnet </a:t>
            </a:r>
            <a:r>
              <a:rPr lang="en-US" dirty="0" err="1">
                <a:latin typeface="Consolas" panose="020B0609020204030204" pitchFamily="49" charset="0"/>
              </a:rPr>
              <a:t>ef</a:t>
            </a:r>
            <a:r>
              <a:rPr lang="en-US" dirty="0">
                <a:latin typeface="Consolas" panose="020B0609020204030204" pitchFamily="49" charset="0"/>
              </a:rPr>
              <a:t> migrations add Initial</a:t>
            </a:r>
          </a:p>
          <a:p>
            <a:pPr lvl="1"/>
            <a:r>
              <a:rPr lang="en-US" dirty="0" err="1">
                <a:latin typeface="Consolas" panose="020B0609020204030204" pitchFamily="49" charset="0"/>
              </a:rPr>
              <a:t>dotnet</a:t>
            </a:r>
            <a:r>
              <a:rPr lang="en-US" dirty="0">
                <a:latin typeface="Consolas" panose="020B0609020204030204" pitchFamily="49" charset="0"/>
              </a:rPr>
              <a:t> </a:t>
            </a:r>
            <a:r>
              <a:rPr lang="en-US" dirty="0" err="1">
                <a:latin typeface="Consolas" panose="020B0609020204030204" pitchFamily="49" charset="0"/>
              </a:rPr>
              <a:t>ef</a:t>
            </a:r>
            <a:r>
              <a:rPr lang="en-US" dirty="0">
                <a:latin typeface="Consolas" panose="020B0609020204030204" pitchFamily="49" charset="0"/>
              </a:rPr>
              <a:t> database update Initial</a:t>
            </a:r>
          </a:p>
          <a:p>
            <a:pPr lvl="1"/>
            <a:r>
              <a:rPr lang="en-US" dirty="0" err="1">
                <a:latin typeface="Consolas" panose="020B0609020204030204" pitchFamily="49" charset="0"/>
              </a:rPr>
              <a:t>dotnet</a:t>
            </a:r>
            <a:r>
              <a:rPr lang="en-US" dirty="0">
                <a:latin typeface="Consolas" panose="020B0609020204030204" pitchFamily="49" charset="0"/>
              </a:rPr>
              <a:t> </a:t>
            </a:r>
            <a:r>
              <a:rPr lang="en-US" dirty="0" err="1">
                <a:latin typeface="Consolas" panose="020B0609020204030204" pitchFamily="49" charset="0"/>
              </a:rPr>
              <a:t>ef</a:t>
            </a:r>
            <a:r>
              <a:rPr lang="en-US" dirty="0">
                <a:latin typeface="Consolas" panose="020B0609020204030204" pitchFamily="49" charset="0"/>
              </a:rPr>
              <a:t> </a:t>
            </a:r>
            <a:r>
              <a:rPr lang="en-US" dirty="0" err="1">
                <a:latin typeface="Consolas" panose="020B0609020204030204" pitchFamily="49" charset="0"/>
              </a:rPr>
              <a:t>dbcontext</a:t>
            </a:r>
            <a:r>
              <a:rPr lang="en-US" dirty="0">
                <a:latin typeface="Consolas" panose="020B0609020204030204" pitchFamily="49" charset="0"/>
              </a:rPr>
              <a:t> scaffold …</a:t>
            </a:r>
          </a:p>
        </p:txBody>
      </p:sp>
      <p:sp>
        <p:nvSpPr>
          <p:cNvPr id="5" name="TextBox 4">
            <a:extLst>
              <a:ext uri="{FF2B5EF4-FFF2-40B4-BE49-F238E27FC236}">
                <a16:creationId xmlns:a16="http://schemas.microsoft.com/office/drawing/2014/main" id="{91B73FD9-0A81-4417-A6D1-66FB6D87ED10}"/>
              </a:ext>
            </a:extLst>
          </p:cNvPr>
          <p:cNvSpPr txBox="1"/>
          <p:nvPr/>
        </p:nvSpPr>
        <p:spPr>
          <a:xfrm>
            <a:off x="343281" y="2641600"/>
            <a:ext cx="11292077" cy="1323439"/>
          </a:xfrm>
          <a:prstGeom prst="rect">
            <a:avLst/>
          </a:prstGeom>
          <a:noFill/>
          <a:ln>
            <a:solidFill>
              <a:schemeClr val="tx1"/>
            </a:solidFill>
          </a:ln>
        </p:spPr>
        <p:txBody>
          <a:bodyPr wrap="square" rtlCol="0">
            <a:spAutoFit/>
          </a:bodyPr>
          <a:lstStyle/>
          <a:p>
            <a:r>
              <a:rPr lang="en-US" sz="1600" dirty="0">
                <a:solidFill>
                  <a:srgbClr val="0000FF"/>
                </a:solidFill>
                <a:latin typeface="Consolas" panose="020B0609020204030204" pitchFamily="49" charset="0"/>
              </a:rPr>
              <a:t> &lt;</a:t>
            </a:r>
            <a:r>
              <a:rPr lang="en-US" sz="1600" dirty="0" err="1">
                <a:solidFill>
                  <a:srgbClr val="A31515"/>
                </a:solidFill>
                <a:latin typeface="Consolas" panose="020B0609020204030204" pitchFamily="49" charset="0"/>
              </a:rPr>
              <a:t>PackageReference</a:t>
            </a: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Include</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Microsoft.EntityFrameworkCore.Tools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Version</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3.1.0</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&lt;</a:t>
            </a:r>
            <a:r>
              <a:rPr lang="en-US" sz="1600" dirty="0" err="1">
                <a:solidFill>
                  <a:srgbClr val="A31515"/>
                </a:solidFill>
                <a:latin typeface="Consolas" panose="020B0609020204030204" pitchFamily="49" charset="0"/>
              </a:rPr>
              <a:t>PrivateAssets</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all</a:t>
            </a:r>
            <a:r>
              <a:rPr lang="en-US" sz="1600" dirty="0">
                <a:solidFill>
                  <a:srgbClr val="0000FF"/>
                </a:solidFill>
                <a:latin typeface="Consolas" panose="020B0609020204030204" pitchFamily="49" charset="0"/>
              </a:rPr>
              <a:t>&lt;/</a:t>
            </a:r>
            <a:r>
              <a:rPr lang="en-US" sz="1600" dirty="0" err="1">
                <a:solidFill>
                  <a:srgbClr val="A31515"/>
                </a:solidFill>
                <a:latin typeface="Consolas" panose="020B0609020204030204" pitchFamily="49" charset="0"/>
              </a:rPr>
              <a:t>PrivateAssets</a:t>
            </a:r>
            <a:r>
              <a:rPr lang="en-US" sz="1600" dirty="0">
                <a:solidFill>
                  <a:srgbClr val="0000FF"/>
                </a:solidFill>
                <a:latin typeface="Consolas" panose="020B0609020204030204" pitchFamily="49" charset="0"/>
              </a:rPr>
              <a:t>&gt;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&lt;</a:t>
            </a:r>
            <a:r>
              <a:rPr lang="en-US" sz="1600" dirty="0" err="1">
                <a:solidFill>
                  <a:srgbClr val="A31515"/>
                </a:solidFill>
                <a:latin typeface="Consolas" panose="020B0609020204030204" pitchFamily="49" charset="0"/>
              </a:rPr>
              <a:t>IncludeAssets</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runtime; build; native; </a:t>
            </a:r>
            <a:r>
              <a:rPr lang="en-US" sz="1600" dirty="0" err="1">
                <a:solidFill>
                  <a:srgbClr val="000000"/>
                </a:solidFill>
                <a:latin typeface="Consolas" panose="020B0609020204030204" pitchFamily="49" charset="0"/>
              </a:rPr>
              <a:t>contentfiles</a:t>
            </a:r>
            <a:r>
              <a:rPr lang="en-US" sz="1600" dirty="0">
                <a:solidFill>
                  <a:srgbClr val="000000"/>
                </a:solidFill>
                <a:latin typeface="Consolas" panose="020B0609020204030204" pitchFamily="49" charset="0"/>
              </a:rPr>
              <a:t>; analyzers; </a:t>
            </a:r>
            <a:r>
              <a:rPr lang="en-US" sz="1600" dirty="0" err="1">
                <a:solidFill>
                  <a:srgbClr val="000000"/>
                </a:solidFill>
                <a:latin typeface="Consolas" panose="020B0609020204030204" pitchFamily="49" charset="0"/>
              </a:rPr>
              <a:t>buildtransitive</a:t>
            </a:r>
            <a:r>
              <a:rPr lang="en-US" sz="1600" dirty="0">
                <a:solidFill>
                  <a:srgbClr val="0000FF"/>
                </a:solidFill>
                <a:latin typeface="Consolas" panose="020B0609020204030204" pitchFamily="49" charset="0"/>
              </a:rPr>
              <a:t>&lt;/</a:t>
            </a:r>
            <a:r>
              <a:rPr lang="en-US" sz="1600" dirty="0" err="1">
                <a:solidFill>
                  <a:srgbClr val="A31515"/>
                </a:solidFill>
                <a:latin typeface="Consolas" panose="020B0609020204030204" pitchFamily="49" charset="0"/>
              </a:rPr>
              <a:t>IncludeAssets</a:t>
            </a:r>
            <a:r>
              <a:rPr lang="en-US" sz="1600" dirty="0">
                <a:solidFill>
                  <a:srgbClr val="0000FF"/>
                </a:solidFill>
                <a:latin typeface="Consolas" panose="020B0609020204030204" pitchFamily="49" charset="0"/>
              </a:rPr>
              <a:t>&gt;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&lt;/</a:t>
            </a:r>
            <a:r>
              <a:rPr lang="en-US" sz="1600" dirty="0" err="1">
                <a:solidFill>
                  <a:srgbClr val="A31515"/>
                </a:solidFill>
                <a:latin typeface="Consolas" panose="020B0609020204030204" pitchFamily="49" charset="0"/>
              </a:rPr>
              <a:t>PackageReference</a:t>
            </a:r>
            <a:r>
              <a:rPr lang="en-US" sz="1600" dirty="0">
                <a:solidFill>
                  <a:srgbClr val="0000FF"/>
                </a:solidFill>
                <a:latin typeface="Consolas" panose="020B0609020204030204" pitchFamily="49" charset="0"/>
              </a:rPr>
              <a:t>&gt;</a:t>
            </a:r>
            <a:endParaRPr lang="en-US" sz="1600" dirty="0">
              <a:latin typeface="Consolas" panose="020B0609020204030204" pitchFamily="49" charset="0"/>
            </a:endParaRPr>
          </a:p>
        </p:txBody>
      </p:sp>
      <p:sp>
        <p:nvSpPr>
          <p:cNvPr id="6" name="TextBox 5">
            <a:extLst>
              <a:ext uri="{FF2B5EF4-FFF2-40B4-BE49-F238E27FC236}">
                <a16:creationId xmlns:a16="http://schemas.microsoft.com/office/drawing/2014/main" id="{920D79FD-308A-4514-B217-4B57BB20B144}"/>
              </a:ext>
            </a:extLst>
          </p:cNvPr>
          <p:cNvSpPr txBox="1"/>
          <p:nvPr/>
        </p:nvSpPr>
        <p:spPr>
          <a:xfrm>
            <a:off x="10944477" y="3883291"/>
            <a:ext cx="1499871" cy="369332"/>
          </a:xfrm>
          <a:prstGeom prst="rect">
            <a:avLst/>
          </a:prstGeom>
          <a:noFill/>
        </p:spPr>
        <p:txBody>
          <a:bodyPr wrap="square" rtlCol="0">
            <a:spAutoFit/>
          </a:bodyPr>
          <a:lstStyle/>
          <a:p>
            <a:r>
              <a:rPr lang="en-US" dirty="0"/>
              <a:t>.</a:t>
            </a:r>
            <a:r>
              <a:rPr lang="en-US" dirty="0" err="1"/>
              <a:t>csproj</a:t>
            </a:r>
            <a:endParaRPr lang="en-US" dirty="0"/>
          </a:p>
        </p:txBody>
      </p:sp>
      <p:sp>
        <p:nvSpPr>
          <p:cNvPr id="7" name="TextBox 6">
            <a:extLst>
              <a:ext uri="{FF2B5EF4-FFF2-40B4-BE49-F238E27FC236}">
                <a16:creationId xmlns:a16="http://schemas.microsoft.com/office/drawing/2014/main" id="{F696D7F3-A0F0-4C55-A5A4-1459BF273B4A}"/>
              </a:ext>
            </a:extLst>
          </p:cNvPr>
          <p:cNvSpPr txBox="1"/>
          <p:nvPr/>
        </p:nvSpPr>
        <p:spPr>
          <a:xfrm>
            <a:off x="2788919" y="5987020"/>
            <a:ext cx="6400800" cy="369332"/>
          </a:xfrm>
          <a:prstGeom prst="rect">
            <a:avLst/>
          </a:prstGeom>
          <a:noFill/>
        </p:spPr>
        <p:txBody>
          <a:bodyPr wrap="square" rtlCol="0">
            <a:spAutoFit/>
          </a:bodyPr>
          <a:lstStyle/>
          <a:p>
            <a:pPr algn="ctr"/>
            <a:r>
              <a:rPr lang="en-US" dirty="0"/>
              <a:t>Note: version above may not be current, check docs when adding</a:t>
            </a:r>
          </a:p>
        </p:txBody>
      </p:sp>
    </p:spTree>
    <p:extLst>
      <p:ext uri="{BB962C8B-B14F-4D97-AF65-F5344CB8AC3E}">
        <p14:creationId xmlns:p14="http://schemas.microsoft.com/office/powerpoint/2010/main" val="420411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Creation Using Entity Framework - 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37</a:t>
            </a:fld>
            <a:endParaRPr lang="en-US" dirty="0"/>
          </a:p>
        </p:txBody>
      </p:sp>
      <p:sp>
        <p:nvSpPr>
          <p:cNvPr id="3" name="Content Placeholder 2"/>
          <p:cNvSpPr>
            <a:spLocks noGrp="1"/>
          </p:cNvSpPr>
          <p:nvPr>
            <p:ph type="body" sz="quarter" idx="13"/>
          </p:nvPr>
        </p:nvSpPr>
        <p:spPr/>
        <p:txBody>
          <a:bodyPr/>
          <a:lstStyle/>
          <a:p>
            <a:r>
              <a:rPr lang="en-US" dirty="0"/>
              <a:t>Model is created using .NET classes</a:t>
            </a:r>
          </a:p>
          <a:p>
            <a:r>
              <a:rPr lang="en-US" dirty="0"/>
              <a:t>Executed using </a:t>
            </a:r>
            <a:r>
              <a:rPr lang="en-US" dirty="0" err="1"/>
              <a:t>dotnet</a:t>
            </a:r>
            <a:r>
              <a:rPr lang="en-US" dirty="0"/>
              <a:t> </a:t>
            </a:r>
            <a:r>
              <a:rPr lang="en-US" dirty="0" err="1"/>
              <a:t>ef</a:t>
            </a:r>
            <a:r>
              <a:rPr lang="en-US" dirty="0"/>
              <a:t> CLI tooling</a:t>
            </a:r>
          </a:p>
          <a:p>
            <a:endParaRPr lang="en-US" dirty="0"/>
          </a:p>
        </p:txBody>
      </p:sp>
      <p:pic>
        <p:nvPicPr>
          <p:cNvPr id="6" name="Picture 5">
            <a:extLst>
              <a:ext uri="{FF2B5EF4-FFF2-40B4-BE49-F238E27FC236}">
                <a16:creationId xmlns:a16="http://schemas.microsoft.com/office/drawing/2014/main" id="{95683BBB-5FB7-49CF-B07E-0372FC5834A4}"/>
              </a:ext>
            </a:extLst>
          </p:cNvPr>
          <p:cNvPicPr>
            <a:picLocks noChangeAspect="1"/>
          </p:cNvPicPr>
          <p:nvPr/>
        </p:nvPicPr>
        <p:blipFill>
          <a:blip r:embed="rId3"/>
          <a:stretch>
            <a:fillRect/>
          </a:stretch>
        </p:blipFill>
        <p:spPr>
          <a:xfrm>
            <a:off x="6107528" y="3492756"/>
            <a:ext cx="5186674" cy="2863596"/>
          </a:xfrm>
          <a:prstGeom prst="rect">
            <a:avLst/>
          </a:prstGeom>
          <a:ln>
            <a:solidFill>
              <a:schemeClr val="tx1"/>
            </a:solidFill>
          </a:ln>
        </p:spPr>
      </p:pic>
      <p:pic>
        <p:nvPicPr>
          <p:cNvPr id="10" name="Picture 9">
            <a:extLst>
              <a:ext uri="{FF2B5EF4-FFF2-40B4-BE49-F238E27FC236}">
                <a16:creationId xmlns:a16="http://schemas.microsoft.com/office/drawing/2014/main" id="{0A759722-C58F-4469-879A-684DEE44FA4A}"/>
              </a:ext>
            </a:extLst>
          </p:cNvPr>
          <p:cNvPicPr>
            <a:picLocks noChangeAspect="1"/>
          </p:cNvPicPr>
          <p:nvPr/>
        </p:nvPicPr>
        <p:blipFill rotWithShape="1">
          <a:blip r:embed="rId4"/>
          <a:srcRect t="36899"/>
          <a:stretch/>
        </p:blipFill>
        <p:spPr>
          <a:xfrm>
            <a:off x="792878" y="2571074"/>
            <a:ext cx="4902817" cy="2951878"/>
          </a:xfrm>
          <a:prstGeom prst="rect">
            <a:avLst/>
          </a:prstGeom>
          <a:ln>
            <a:solidFill>
              <a:schemeClr val="tx1"/>
            </a:solidFill>
          </a:ln>
        </p:spPr>
      </p:pic>
      <p:sp>
        <p:nvSpPr>
          <p:cNvPr id="13" name="Bent Arrow 12"/>
          <p:cNvSpPr/>
          <p:nvPr/>
        </p:nvSpPr>
        <p:spPr>
          <a:xfrm rot="5400000">
            <a:off x="6687323" y="1883708"/>
            <a:ext cx="856057" cy="3470554"/>
          </a:xfrm>
          <a:prstGeom prst="bentArrow">
            <a:avLst>
              <a:gd name="adj1" fmla="val 22463"/>
              <a:gd name="adj2" fmla="val 25000"/>
              <a:gd name="adj3" fmla="val 25000"/>
              <a:gd name="adj4" fmla="val 43750"/>
            </a:avLst>
          </a:prstGeom>
          <a:solidFill>
            <a:schemeClr val="accent2"/>
          </a:solidFill>
          <a:ln w="25400" cap="flat" cmpd="sng" algn="ctr">
            <a:no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5"/>
              </a:buBlip>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540343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Creation Using Entity Framework - II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38</a:t>
            </a:fld>
            <a:endParaRPr lang="en-US" dirty="0"/>
          </a:p>
        </p:txBody>
      </p:sp>
      <p:sp>
        <p:nvSpPr>
          <p:cNvPr id="3" name="Content Placeholder 2"/>
          <p:cNvSpPr>
            <a:spLocks noGrp="1"/>
          </p:cNvSpPr>
          <p:nvPr>
            <p:ph type="body" sz="quarter" idx="13"/>
          </p:nvPr>
        </p:nvSpPr>
        <p:spPr/>
        <p:txBody>
          <a:bodyPr/>
          <a:lstStyle/>
          <a:p>
            <a:r>
              <a:rPr lang="en-US" dirty="0"/>
              <a:t>Tooling scans project for </a:t>
            </a:r>
            <a:r>
              <a:rPr lang="en-US" dirty="0" err="1">
                <a:latin typeface="Consolas" panose="020B0609020204030204" pitchFamily="49" charset="0"/>
              </a:rPr>
              <a:t>Microsoft.EntityFrameworkCore.DbContext</a:t>
            </a:r>
            <a:r>
              <a:rPr lang="en-US" dirty="0">
                <a:latin typeface="Consolas" panose="020B0609020204030204" pitchFamily="49" charset="0"/>
              </a:rPr>
              <a:t> </a:t>
            </a:r>
            <a:r>
              <a:rPr lang="en-US" dirty="0"/>
              <a:t>based classes</a:t>
            </a:r>
          </a:p>
          <a:p>
            <a:r>
              <a:rPr lang="en-US" dirty="0"/>
              <a:t>Contexts are used as the entry point into your code base</a:t>
            </a:r>
          </a:p>
          <a:p>
            <a:r>
              <a:rPr lang="en-US" dirty="0"/>
              <a:t>We can override or reinforce how EF interprets relationships via the fluent API</a:t>
            </a:r>
          </a:p>
        </p:txBody>
      </p:sp>
      <p:sp>
        <p:nvSpPr>
          <p:cNvPr id="6" name="TextBox 5"/>
          <p:cNvSpPr txBox="1"/>
          <p:nvPr/>
        </p:nvSpPr>
        <p:spPr>
          <a:xfrm>
            <a:off x="1121447" y="5627535"/>
            <a:ext cx="9949107" cy="400110"/>
          </a:xfrm>
          <a:prstGeom prst="rect">
            <a:avLst/>
          </a:prstGeom>
          <a:noFill/>
        </p:spPr>
        <p:txBody>
          <a:bodyPr wrap="square" rtlCol="0">
            <a:spAutoFit/>
          </a:bodyPr>
          <a:lstStyle/>
          <a:p>
            <a:pPr algn="ctr">
              <a:buSzPct val="110000"/>
            </a:pPr>
            <a:r>
              <a:rPr lang="en-US" sz="2000" dirty="0">
                <a:solidFill>
                  <a:srgbClr val="3F3F3F"/>
                </a:solidFill>
                <a:latin typeface="Segoe UI" panose="020B0502040204020203" pitchFamily="34" charset="0"/>
                <a:cs typeface="Segoe UI" panose="020B0502040204020203" pitchFamily="34" charset="0"/>
              </a:rPr>
              <a:t>For example, EF will create Students, Enrollments and Courses tables in the database</a:t>
            </a:r>
          </a:p>
        </p:txBody>
      </p:sp>
      <p:pic>
        <p:nvPicPr>
          <p:cNvPr id="7" name="Picture 6">
            <a:extLst>
              <a:ext uri="{FF2B5EF4-FFF2-40B4-BE49-F238E27FC236}">
                <a16:creationId xmlns:a16="http://schemas.microsoft.com/office/drawing/2014/main" id="{C9E0074A-AA13-4FC6-8E9C-A8C48C63CBD7}"/>
              </a:ext>
            </a:extLst>
          </p:cNvPr>
          <p:cNvPicPr>
            <a:picLocks noChangeAspect="1"/>
          </p:cNvPicPr>
          <p:nvPr/>
        </p:nvPicPr>
        <p:blipFill>
          <a:blip r:embed="rId3"/>
          <a:stretch>
            <a:fillRect/>
          </a:stretch>
        </p:blipFill>
        <p:spPr>
          <a:xfrm>
            <a:off x="1298850" y="2532881"/>
            <a:ext cx="9594300" cy="2939206"/>
          </a:xfrm>
          <a:prstGeom prst="rect">
            <a:avLst/>
          </a:prstGeom>
          <a:ln>
            <a:solidFill>
              <a:schemeClr val="tx1"/>
            </a:solidFill>
          </a:ln>
        </p:spPr>
      </p:pic>
    </p:spTree>
    <p:extLst>
      <p:ext uri="{BB962C8B-B14F-4D97-AF65-F5344CB8AC3E}">
        <p14:creationId xmlns:p14="http://schemas.microsoft.com/office/powerpoint/2010/main" val="737097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Seeding</a:t>
            </a:r>
          </a:p>
        </p:txBody>
      </p:sp>
      <p:sp>
        <p:nvSpPr>
          <p:cNvPr id="5" name="Slide Number Placeholder 4"/>
          <p:cNvSpPr>
            <a:spLocks noGrp="1"/>
          </p:cNvSpPr>
          <p:nvPr>
            <p:ph type="sldNum" sz="quarter" idx="12"/>
          </p:nvPr>
        </p:nvSpPr>
        <p:spPr/>
        <p:txBody>
          <a:bodyPr/>
          <a:lstStyle/>
          <a:p>
            <a:fld id="{026CCAEB-CB17-44EB-A892-4553F1D666B6}" type="slidenum">
              <a:rPr lang="en-US" smtClean="0"/>
              <a:pPr/>
              <a:t>39</a:t>
            </a:fld>
            <a:endParaRPr lang="en-US" dirty="0"/>
          </a:p>
        </p:txBody>
      </p:sp>
      <p:sp>
        <p:nvSpPr>
          <p:cNvPr id="3" name="Content Placeholder 2"/>
          <p:cNvSpPr>
            <a:spLocks noGrp="1"/>
          </p:cNvSpPr>
          <p:nvPr>
            <p:ph type="body" sz="quarter" idx="13"/>
          </p:nvPr>
        </p:nvSpPr>
        <p:spPr>
          <a:xfrm>
            <a:off x="402336" y="1143000"/>
            <a:ext cx="3547364" cy="4956048"/>
          </a:xfrm>
        </p:spPr>
        <p:txBody>
          <a:bodyPr/>
          <a:lstStyle/>
          <a:p>
            <a:r>
              <a:rPr lang="en-US" dirty="0"/>
              <a:t>Database Initializers are deprecated in EF Core</a:t>
            </a:r>
          </a:p>
          <a:p>
            <a:pPr lvl="1"/>
            <a:r>
              <a:rPr lang="en-US" dirty="0"/>
              <a:t>Use DI to write and inject your own</a:t>
            </a:r>
          </a:p>
          <a:p>
            <a:r>
              <a:rPr lang="en-US" dirty="0"/>
              <a:t>This code should be executed in </a:t>
            </a:r>
            <a:r>
              <a:rPr lang="en-US" dirty="0">
                <a:latin typeface="Consolas" panose="020B0609020204030204" pitchFamily="49" charset="0"/>
              </a:rPr>
              <a:t>Main</a:t>
            </a:r>
            <a:r>
              <a:rPr lang="en-US" dirty="0"/>
              <a:t>, outside your app</a:t>
            </a:r>
          </a:p>
          <a:p>
            <a:pPr lvl="1"/>
            <a:endParaRPr lang="en-US" dirty="0"/>
          </a:p>
          <a:p>
            <a:endParaRPr lang="en-US" dirty="0"/>
          </a:p>
        </p:txBody>
      </p:sp>
      <p:pic>
        <p:nvPicPr>
          <p:cNvPr id="6" name="Picture 5">
            <a:extLst>
              <a:ext uri="{FF2B5EF4-FFF2-40B4-BE49-F238E27FC236}">
                <a16:creationId xmlns:a16="http://schemas.microsoft.com/office/drawing/2014/main" id="{AFBCA254-B760-4237-9753-EE88E4868650}"/>
              </a:ext>
            </a:extLst>
          </p:cNvPr>
          <p:cNvPicPr>
            <a:picLocks noChangeAspect="1"/>
          </p:cNvPicPr>
          <p:nvPr/>
        </p:nvPicPr>
        <p:blipFill>
          <a:blip r:embed="rId3"/>
          <a:stretch>
            <a:fillRect/>
          </a:stretch>
        </p:blipFill>
        <p:spPr>
          <a:xfrm>
            <a:off x="3949700" y="1041528"/>
            <a:ext cx="8105376" cy="5260848"/>
          </a:xfrm>
          <a:prstGeom prst="rect">
            <a:avLst/>
          </a:prstGeom>
          <a:ln>
            <a:solidFill>
              <a:schemeClr val="tx1"/>
            </a:solidFill>
          </a:ln>
        </p:spPr>
      </p:pic>
    </p:spTree>
    <p:extLst>
      <p:ext uri="{BB962C8B-B14F-4D97-AF65-F5344CB8AC3E}">
        <p14:creationId xmlns:p14="http://schemas.microsoft.com/office/powerpoint/2010/main" val="2941214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 2</a:t>
            </a:r>
            <a:r>
              <a:rPr lang="en-US"/>
              <a:t>: Models and EF Core</a:t>
            </a:r>
            <a:endParaRPr lang="en-US" dirty="0"/>
          </a:p>
        </p:txBody>
      </p:sp>
      <p:sp>
        <p:nvSpPr>
          <p:cNvPr id="8" name="Text Placeholder 7"/>
          <p:cNvSpPr>
            <a:spLocks noGrp="1"/>
          </p:cNvSpPr>
          <p:nvPr>
            <p:ph type="body" sz="quarter" idx="16"/>
          </p:nvPr>
        </p:nvSpPr>
        <p:spPr/>
        <p:txBody>
          <a:bodyPr/>
          <a:lstStyle/>
          <a:p>
            <a:r>
              <a:rPr lang="en-US" dirty="0"/>
              <a:t>Module Overview</a:t>
            </a:r>
          </a:p>
        </p:txBody>
      </p:sp>
    </p:spTree>
    <p:extLst>
      <p:ext uri="{BB962C8B-B14F-4D97-AF65-F5344CB8AC3E}">
        <p14:creationId xmlns:p14="http://schemas.microsoft.com/office/powerpoint/2010/main" val="3161815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Seeding</a:t>
            </a:r>
          </a:p>
        </p:txBody>
      </p:sp>
      <p:sp>
        <p:nvSpPr>
          <p:cNvPr id="5" name="Slide Number Placeholder 4"/>
          <p:cNvSpPr>
            <a:spLocks noGrp="1"/>
          </p:cNvSpPr>
          <p:nvPr>
            <p:ph type="sldNum" sz="quarter" idx="12"/>
          </p:nvPr>
        </p:nvSpPr>
        <p:spPr/>
        <p:txBody>
          <a:bodyPr/>
          <a:lstStyle/>
          <a:p>
            <a:fld id="{026CCAEB-CB17-44EB-A892-4553F1D666B6}" type="slidenum">
              <a:rPr lang="en-US" smtClean="0"/>
              <a:pPr/>
              <a:t>40</a:t>
            </a:fld>
            <a:endParaRPr lang="en-US" dirty="0"/>
          </a:p>
        </p:txBody>
      </p:sp>
      <p:pic>
        <p:nvPicPr>
          <p:cNvPr id="8" name="Picture 7">
            <a:extLst>
              <a:ext uri="{FF2B5EF4-FFF2-40B4-BE49-F238E27FC236}">
                <a16:creationId xmlns:a16="http://schemas.microsoft.com/office/drawing/2014/main" id="{E26CFF5C-7A1C-4EC4-B0F5-96491FE445FE}"/>
              </a:ext>
            </a:extLst>
          </p:cNvPr>
          <p:cNvPicPr>
            <a:picLocks noChangeAspect="1"/>
          </p:cNvPicPr>
          <p:nvPr/>
        </p:nvPicPr>
        <p:blipFill>
          <a:blip r:embed="rId3"/>
          <a:stretch>
            <a:fillRect/>
          </a:stretch>
        </p:blipFill>
        <p:spPr>
          <a:xfrm>
            <a:off x="4989077" y="1269572"/>
            <a:ext cx="6800587" cy="4318856"/>
          </a:xfrm>
          <a:prstGeom prst="rect">
            <a:avLst/>
          </a:prstGeom>
          <a:ln>
            <a:solidFill>
              <a:schemeClr val="tx1"/>
            </a:solidFill>
          </a:ln>
        </p:spPr>
      </p:pic>
      <p:sp>
        <p:nvSpPr>
          <p:cNvPr id="9" name="TextBox 8">
            <a:extLst>
              <a:ext uri="{FF2B5EF4-FFF2-40B4-BE49-F238E27FC236}">
                <a16:creationId xmlns:a16="http://schemas.microsoft.com/office/drawing/2014/main" id="{E22BF53B-C935-4448-9894-1B2CADA90C9A}"/>
              </a:ext>
            </a:extLst>
          </p:cNvPr>
          <p:cNvSpPr txBox="1"/>
          <p:nvPr/>
        </p:nvSpPr>
        <p:spPr>
          <a:xfrm>
            <a:off x="10552922" y="1244505"/>
            <a:ext cx="1741714" cy="369332"/>
          </a:xfrm>
          <a:prstGeom prst="rect">
            <a:avLst/>
          </a:prstGeom>
          <a:noFill/>
        </p:spPr>
        <p:txBody>
          <a:bodyPr wrap="square" rtlCol="0">
            <a:spAutoFit/>
          </a:bodyPr>
          <a:lstStyle/>
          <a:p>
            <a:r>
              <a:rPr lang="en-US" dirty="0" err="1"/>
              <a:t>Program.cs</a:t>
            </a:r>
            <a:endParaRPr lang="en-US" dirty="0"/>
          </a:p>
        </p:txBody>
      </p:sp>
      <p:sp>
        <p:nvSpPr>
          <p:cNvPr id="10" name="Content Placeholder 2">
            <a:extLst>
              <a:ext uri="{FF2B5EF4-FFF2-40B4-BE49-F238E27FC236}">
                <a16:creationId xmlns:a16="http://schemas.microsoft.com/office/drawing/2014/main" id="{2FC7436F-E003-4B04-A1D2-7DBCEE7221D6}"/>
              </a:ext>
            </a:extLst>
          </p:cNvPr>
          <p:cNvSpPr txBox="1">
            <a:spLocks/>
          </p:cNvSpPr>
          <p:nvPr/>
        </p:nvSpPr>
        <p:spPr>
          <a:xfrm>
            <a:off x="402336" y="1143000"/>
            <a:ext cx="3547364" cy="4956048"/>
          </a:xfrm>
          <a:prstGeom prst="rect">
            <a:avLst/>
          </a:prstGeom>
        </p:spPr>
        <p:txBody>
          <a:bodyPr vert="horz" lIns="91436" tIns="45718" rIns="91436" bIns="45718" rtlCol="0">
            <a:normAutofit/>
          </a:bodyPr>
          <a:lstStyle>
            <a:lvl1pPr marL="228589" indent="-228589" algn="l" defTabSz="914354"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Database Initializers are deprecated in EF Core</a:t>
            </a:r>
          </a:p>
          <a:p>
            <a:pPr lvl="1"/>
            <a:r>
              <a:rPr lang="en-US"/>
              <a:t>Use DI to write and inject your own</a:t>
            </a:r>
          </a:p>
          <a:p>
            <a:r>
              <a:rPr lang="en-US"/>
              <a:t>This code should be executed in </a:t>
            </a:r>
            <a:r>
              <a:rPr lang="en-US">
                <a:latin typeface="Consolas" panose="020B0609020204030204" pitchFamily="49" charset="0"/>
              </a:rPr>
              <a:t>Main</a:t>
            </a:r>
            <a:r>
              <a:rPr lang="en-US"/>
              <a:t>, outside your app</a:t>
            </a:r>
          </a:p>
          <a:p>
            <a:pPr lvl="1"/>
            <a:endParaRPr lang="en-US"/>
          </a:p>
          <a:p>
            <a:endParaRPr lang="en-US" dirty="0"/>
          </a:p>
        </p:txBody>
      </p:sp>
    </p:spTree>
    <p:extLst>
      <p:ext uri="{BB962C8B-B14F-4D97-AF65-F5344CB8AC3E}">
        <p14:creationId xmlns:p14="http://schemas.microsoft.com/office/powerpoint/2010/main" val="175292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Connections with Entity Framework</a:t>
            </a:r>
          </a:p>
        </p:txBody>
      </p:sp>
      <p:sp>
        <p:nvSpPr>
          <p:cNvPr id="5" name="Slide Number Placeholder 4"/>
          <p:cNvSpPr>
            <a:spLocks noGrp="1"/>
          </p:cNvSpPr>
          <p:nvPr>
            <p:ph type="sldNum" sz="quarter" idx="12"/>
          </p:nvPr>
        </p:nvSpPr>
        <p:spPr/>
        <p:txBody>
          <a:bodyPr/>
          <a:lstStyle/>
          <a:p>
            <a:fld id="{026CCAEB-CB17-44EB-A892-4553F1D666B6}" type="slidenum">
              <a:rPr lang="en-US" smtClean="0"/>
              <a:pPr/>
              <a:t>41</a:t>
            </a:fld>
            <a:endParaRPr lang="en-US" dirty="0"/>
          </a:p>
        </p:txBody>
      </p:sp>
      <p:sp>
        <p:nvSpPr>
          <p:cNvPr id="3" name="Content Placeholder 2"/>
          <p:cNvSpPr>
            <a:spLocks noGrp="1"/>
          </p:cNvSpPr>
          <p:nvPr>
            <p:ph type="body" sz="quarter" idx="13"/>
          </p:nvPr>
        </p:nvSpPr>
        <p:spPr/>
        <p:txBody>
          <a:bodyPr>
            <a:normAutofit/>
          </a:bodyPr>
          <a:lstStyle/>
          <a:p>
            <a:r>
              <a:rPr lang="en-US" dirty="0"/>
              <a:t>Database connection string is typically stored in configuration (often </a:t>
            </a:r>
            <a:r>
              <a:rPr lang="en-US" dirty="0" err="1"/>
              <a:t>appsettings.json</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F4A8168-89B7-4C97-B2E5-8680689F727D}"/>
              </a:ext>
            </a:extLst>
          </p:cNvPr>
          <p:cNvPicPr>
            <a:picLocks noChangeAspect="1"/>
          </p:cNvPicPr>
          <p:nvPr/>
        </p:nvPicPr>
        <p:blipFill>
          <a:blip r:embed="rId3"/>
          <a:stretch>
            <a:fillRect/>
          </a:stretch>
        </p:blipFill>
        <p:spPr>
          <a:xfrm>
            <a:off x="763919" y="1873848"/>
            <a:ext cx="9097108" cy="1827858"/>
          </a:xfrm>
          <a:prstGeom prst="rect">
            <a:avLst/>
          </a:prstGeom>
          <a:ln>
            <a:solidFill>
              <a:schemeClr val="tx1"/>
            </a:solidFill>
          </a:ln>
        </p:spPr>
      </p:pic>
      <p:pic>
        <p:nvPicPr>
          <p:cNvPr id="8" name="Picture 7">
            <a:extLst>
              <a:ext uri="{FF2B5EF4-FFF2-40B4-BE49-F238E27FC236}">
                <a16:creationId xmlns:a16="http://schemas.microsoft.com/office/drawing/2014/main" id="{CBCA5EEB-6958-41A5-999C-99441587FDA3}"/>
              </a:ext>
            </a:extLst>
          </p:cNvPr>
          <p:cNvPicPr>
            <a:picLocks noChangeAspect="1"/>
          </p:cNvPicPr>
          <p:nvPr/>
        </p:nvPicPr>
        <p:blipFill>
          <a:blip r:embed="rId4"/>
          <a:stretch>
            <a:fillRect/>
          </a:stretch>
        </p:blipFill>
        <p:spPr>
          <a:xfrm>
            <a:off x="763919" y="4093197"/>
            <a:ext cx="9820275" cy="2028825"/>
          </a:xfrm>
          <a:prstGeom prst="rect">
            <a:avLst/>
          </a:prstGeom>
          <a:ln>
            <a:solidFill>
              <a:schemeClr val="tx1"/>
            </a:solidFill>
          </a:ln>
        </p:spPr>
      </p:pic>
      <p:sp>
        <p:nvSpPr>
          <p:cNvPr id="9" name="TextBox 8">
            <a:extLst>
              <a:ext uri="{FF2B5EF4-FFF2-40B4-BE49-F238E27FC236}">
                <a16:creationId xmlns:a16="http://schemas.microsoft.com/office/drawing/2014/main" id="{65312732-712B-4893-865D-6D641A7A71A3}"/>
              </a:ext>
            </a:extLst>
          </p:cNvPr>
          <p:cNvSpPr txBox="1"/>
          <p:nvPr/>
        </p:nvSpPr>
        <p:spPr>
          <a:xfrm>
            <a:off x="8305644" y="3279752"/>
            <a:ext cx="1193800" cy="369332"/>
          </a:xfrm>
          <a:prstGeom prst="rect">
            <a:avLst/>
          </a:prstGeom>
          <a:noFill/>
        </p:spPr>
        <p:txBody>
          <a:bodyPr wrap="square" rtlCol="0">
            <a:spAutoFit/>
          </a:bodyPr>
          <a:lstStyle/>
          <a:p>
            <a:r>
              <a:rPr lang="en-US" dirty="0" err="1"/>
              <a:t>Startup.cs</a:t>
            </a:r>
            <a:endParaRPr lang="en-US" dirty="0"/>
          </a:p>
        </p:txBody>
      </p:sp>
      <p:sp>
        <p:nvSpPr>
          <p:cNvPr id="10" name="TextBox 9">
            <a:extLst>
              <a:ext uri="{FF2B5EF4-FFF2-40B4-BE49-F238E27FC236}">
                <a16:creationId xmlns:a16="http://schemas.microsoft.com/office/drawing/2014/main" id="{667E2C13-489A-4F7F-9593-0F799D325D99}"/>
              </a:ext>
            </a:extLst>
          </p:cNvPr>
          <p:cNvSpPr txBox="1"/>
          <p:nvPr/>
        </p:nvSpPr>
        <p:spPr>
          <a:xfrm>
            <a:off x="8502494" y="5703813"/>
            <a:ext cx="1993900" cy="369332"/>
          </a:xfrm>
          <a:prstGeom prst="rect">
            <a:avLst/>
          </a:prstGeom>
          <a:noFill/>
        </p:spPr>
        <p:txBody>
          <a:bodyPr wrap="square" rtlCol="0">
            <a:spAutoFit/>
          </a:bodyPr>
          <a:lstStyle/>
          <a:p>
            <a:r>
              <a:rPr lang="en-US" dirty="0" err="1"/>
              <a:t>appsettings.json</a:t>
            </a:r>
            <a:endParaRPr lang="en-US" dirty="0"/>
          </a:p>
        </p:txBody>
      </p:sp>
    </p:spTree>
    <p:extLst>
      <p:ext uri="{BB962C8B-B14F-4D97-AF65-F5344CB8AC3E}">
        <p14:creationId xmlns:p14="http://schemas.microsoft.com/office/powerpoint/2010/main" val="1440626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First Migrations</a:t>
            </a:r>
          </a:p>
        </p:txBody>
      </p:sp>
      <p:sp>
        <p:nvSpPr>
          <p:cNvPr id="4" name="Slide Number Placeholder 3"/>
          <p:cNvSpPr>
            <a:spLocks noGrp="1"/>
          </p:cNvSpPr>
          <p:nvPr>
            <p:ph type="sldNum" sz="quarter" idx="12"/>
          </p:nvPr>
        </p:nvSpPr>
        <p:spPr/>
        <p:txBody>
          <a:bodyPr/>
          <a:lstStyle/>
          <a:p>
            <a:fld id="{A0AE9EC9-F182-4A35-8041-CBBE9CFA6E78}" type="slidenum">
              <a:rPr lang="en-US" smtClean="0"/>
              <a:pPr/>
              <a:t>42</a:t>
            </a:fld>
            <a:endParaRPr lang="en-US" dirty="0"/>
          </a:p>
        </p:txBody>
      </p:sp>
      <p:sp>
        <p:nvSpPr>
          <p:cNvPr id="3" name="Content Placeholder 2"/>
          <p:cNvSpPr>
            <a:spLocks noGrp="1"/>
          </p:cNvSpPr>
          <p:nvPr>
            <p:ph type="body" sz="quarter" idx="13"/>
          </p:nvPr>
        </p:nvSpPr>
        <p:spPr/>
        <p:txBody>
          <a:bodyPr/>
          <a:lstStyle/>
          <a:p>
            <a:r>
              <a:rPr lang="en-US" dirty="0"/>
              <a:t>Enables changing the data model and deploying the change in production without dropping and re-creating the database</a:t>
            </a:r>
          </a:p>
          <a:p>
            <a:r>
              <a:rPr lang="en-US" dirty="0"/>
              <a:t>Effective strategy for real-world production databases</a:t>
            </a:r>
          </a:p>
          <a:p>
            <a:r>
              <a:rPr lang="en-US" b="1" dirty="0"/>
              <a:t>Up </a:t>
            </a:r>
            <a:r>
              <a:rPr lang="en-US" dirty="0"/>
              <a:t>method used for creating/updating database schema</a:t>
            </a:r>
          </a:p>
          <a:p>
            <a:r>
              <a:rPr lang="en-US" b="1" dirty="0"/>
              <a:t>Down</a:t>
            </a:r>
            <a:r>
              <a:rPr lang="en-US" dirty="0"/>
              <a:t> method used for rollback logic</a:t>
            </a:r>
          </a:p>
          <a:p>
            <a:r>
              <a:rPr lang="en-US" dirty="0"/>
              <a:t>Maintains version of each change</a:t>
            </a:r>
          </a:p>
          <a:p>
            <a:r>
              <a:rPr lang="en-US" dirty="0"/>
              <a:t>Not required, but are very helpful if your schema changes</a:t>
            </a:r>
          </a:p>
        </p:txBody>
      </p:sp>
    </p:spTree>
    <p:extLst>
      <p:ext uri="{BB962C8B-B14F-4D97-AF65-F5344CB8AC3E}">
        <p14:creationId xmlns:p14="http://schemas.microsoft.com/office/powerpoint/2010/main" val="4119136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Methods</a:t>
            </a:r>
          </a:p>
        </p:txBody>
      </p:sp>
      <p:sp>
        <p:nvSpPr>
          <p:cNvPr id="4" name="Slide Number Placeholder 3"/>
          <p:cNvSpPr>
            <a:spLocks noGrp="1"/>
          </p:cNvSpPr>
          <p:nvPr>
            <p:ph type="sldNum" sz="quarter" idx="12"/>
          </p:nvPr>
        </p:nvSpPr>
        <p:spPr/>
        <p:txBody>
          <a:bodyPr/>
          <a:lstStyle/>
          <a:p>
            <a:pPr>
              <a:defRPr/>
            </a:pPr>
            <a:fld id="{A0AE9EC9-F182-4A35-8041-CBBE9CFA6E78}" type="slidenum">
              <a:rPr lang="en-US" smtClean="0"/>
              <a:pPr>
                <a:defRPr/>
              </a:pPr>
              <a:t>43</a:t>
            </a:fld>
            <a:endParaRPr lang="en-US" dirty="0"/>
          </a:p>
        </p:txBody>
      </p:sp>
      <p:sp>
        <p:nvSpPr>
          <p:cNvPr id="7" name="TextBox 6"/>
          <p:cNvSpPr txBox="1"/>
          <p:nvPr/>
        </p:nvSpPr>
        <p:spPr>
          <a:xfrm>
            <a:off x="2381688" y="1713434"/>
            <a:ext cx="1813051" cy="369332"/>
          </a:xfrm>
          <a:prstGeom prst="rect">
            <a:avLst/>
          </a:prstGeom>
          <a:noFill/>
        </p:spPr>
        <p:txBody>
          <a:bodyPr wrap="square" rtlCol="0">
            <a:spAutoFit/>
          </a:bodyPr>
          <a:lstStyle/>
          <a:p>
            <a:pPr algn="ctr"/>
            <a:r>
              <a:rPr lang="en-US" b="1" dirty="0"/>
              <a:t>Up Method</a:t>
            </a:r>
          </a:p>
        </p:txBody>
      </p:sp>
      <p:sp>
        <p:nvSpPr>
          <p:cNvPr id="8" name="TextBox 7"/>
          <p:cNvSpPr txBox="1"/>
          <p:nvPr/>
        </p:nvSpPr>
        <p:spPr>
          <a:xfrm>
            <a:off x="8169441" y="1713434"/>
            <a:ext cx="1872068" cy="369332"/>
          </a:xfrm>
          <a:prstGeom prst="rect">
            <a:avLst/>
          </a:prstGeom>
          <a:noFill/>
        </p:spPr>
        <p:txBody>
          <a:bodyPr wrap="square" rtlCol="0">
            <a:spAutoFit/>
          </a:bodyPr>
          <a:lstStyle/>
          <a:p>
            <a:pPr algn="ctr"/>
            <a:r>
              <a:rPr lang="en-US" b="1" dirty="0"/>
              <a:t>Down Method</a:t>
            </a:r>
          </a:p>
        </p:txBody>
      </p:sp>
      <p:pic>
        <p:nvPicPr>
          <p:cNvPr id="9" name="Picture 8">
            <a:extLst>
              <a:ext uri="{FF2B5EF4-FFF2-40B4-BE49-F238E27FC236}">
                <a16:creationId xmlns:a16="http://schemas.microsoft.com/office/drawing/2014/main" id="{868F476D-05CE-4D70-BD7A-2924CE77A3A0}"/>
              </a:ext>
            </a:extLst>
          </p:cNvPr>
          <p:cNvPicPr>
            <a:picLocks noChangeAspect="1"/>
          </p:cNvPicPr>
          <p:nvPr/>
        </p:nvPicPr>
        <p:blipFill>
          <a:blip r:embed="rId3"/>
          <a:stretch>
            <a:fillRect/>
          </a:stretch>
        </p:blipFill>
        <p:spPr>
          <a:xfrm>
            <a:off x="479989" y="2091416"/>
            <a:ext cx="5616448" cy="3875295"/>
          </a:xfrm>
          <a:prstGeom prst="rect">
            <a:avLst/>
          </a:prstGeom>
          <a:ln>
            <a:solidFill>
              <a:schemeClr val="tx1"/>
            </a:solidFill>
          </a:ln>
        </p:spPr>
      </p:pic>
      <p:pic>
        <p:nvPicPr>
          <p:cNvPr id="10" name="Picture 9">
            <a:extLst>
              <a:ext uri="{FF2B5EF4-FFF2-40B4-BE49-F238E27FC236}">
                <a16:creationId xmlns:a16="http://schemas.microsoft.com/office/drawing/2014/main" id="{1BD263ED-BE88-48A0-B0D0-E5282BB9A20E}"/>
              </a:ext>
            </a:extLst>
          </p:cNvPr>
          <p:cNvPicPr>
            <a:picLocks noChangeAspect="1"/>
          </p:cNvPicPr>
          <p:nvPr/>
        </p:nvPicPr>
        <p:blipFill>
          <a:blip r:embed="rId4"/>
          <a:stretch>
            <a:fillRect/>
          </a:stretch>
        </p:blipFill>
        <p:spPr>
          <a:xfrm>
            <a:off x="6266231" y="2091416"/>
            <a:ext cx="5678487" cy="2343625"/>
          </a:xfrm>
          <a:prstGeom prst="rect">
            <a:avLst/>
          </a:prstGeom>
          <a:ln>
            <a:solidFill>
              <a:schemeClr val="tx1"/>
            </a:solidFill>
          </a:ln>
        </p:spPr>
      </p:pic>
    </p:spTree>
    <p:extLst>
      <p:ext uri="{BB962C8B-B14F-4D97-AF65-F5344CB8AC3E}">
        <p14:creationId xmlns:p14="http://schemas.microsoft.com/office/powerpoint/2010/main" val="3487389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672C-51F7-456C-B7EF-821B3C419486}"/>
              </a:ext>
            </a:extLst>
          </p:cNvPr>
          <p:cNvSpPr>
            <a:spLocks noGrp="1"/>
          </p:cNvSpPr>
          <p:nvPr>
            <p:ph type="title"/>
          </p:nvPr>
        </p:nvSpPr>
        <p:spPr/>
        <p:txBody>
          <a:bodyPr/>
          <a:lstStyle/>
          <a:p>
            <a:r>
              <a:rPr lang="en-US" dirty="0"/>
              <a:t>Creating and Applying Migrations</a:t>
            </a:r>
          </a:p>
        </p:txBody>
      </p:sp>
      <p:sp>
        <p:nvSpPr>
          <p:cNvPr id="3" name="Slide Number Placeholder 2">
            <a:extLst>
              <a:ext uri="{FF2B5EF4-FFF2-40B4-BE49-F238E27FC236}">
                <a16:creationId xmlns:a16="http://schemas.microsoft.com/office/drawing/2014/main" id="{1DB3E9AC-801D-409A-93F6-1ACE6523484E}"/>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44</a:t>
            </a:fld>
            <a:endParaRPr lang="en-US" kern="0" dirty="0">
              <a:solidFill>
                <a:sysClr val="windowText" lastClr="000000"/>
              </a:solidFill>
            </a:endParaRPr>
          </a:p>
        </p:txBody>
      </p:sp>
      <p:sp>
        <p:nvSpPr>
          <p:cNvPr id="5" name="TextBox 4">
            <a:extLst>
              <a:ext uri="{FF2B5EF4-FFF2-40B4-BE49-F238E27FC236}">
                <a16:creationId xmlns:a16="http://schemas.microsoft.com/office/drawing/2014/main" id="{B9557D05-4744-403F-B5D3-F491EBCEC143}"/>
              </a:ext>
            </a:extLst>
          </p:cNvPr>
          <p:cNvSpPr txBox="1"/>
          <p:nvPr/>
        </p:nvSpPr>
        <p:spPr>
          <a:xfrm>
            <a:off x="393700" y="1297333"/>
            <a:ext cx="4737100" cy="369332"/>
          </a:xfrm>
          <a:prstGeom prst="rect">
            <a:avLst/>
          </a:prstGeom>
          <a:noFill/>
        </p:spPr>
        <p:txBody>
          <a:bodyPr wrap="square" rtlCol="0">
            <a:spAutoFit/>
          </a:bodyPr>
          <a:lstStyle/>
          <a:p>
            <a:r>
              <a:rPr lang="en-US" b="1" dirty="0">
                <a:latin typeface="Consolas" panose="020B0609020204030204" pitchFamily="49" charset="0"/>
              </a:rPr>
              <a:t>$ </a:t>
            </a:r>
            <a:r>
              <a:rPr lang="en-US" b="1" dirty="0" err="1">
                <a:latin typeface="Consolas" panose="020B0609020204030204" pitchFamily="49" charset="0"/>
              </a:rPr>
              <a:t>dotnet</a:t>
            </a:r>
            <a:r>
              <a:rPr lang="en-US" b="1" dirty="0">
                <a:latin typeface="Consolas" panose="020B0609020204030204" pitchFamily="49" charset="0"/>
              </a:rPr>
              <a:t> </a:t>
            </a:r>
            <a:r>
              <a:rPr lang="en-US" b="1" dirty="0" err="1">
                <a:latin typeface="Consolas" panose="020B0609020204030204" pitchFamily="49" charset="0"/>
              </a:rPr>
              <a:t>ef</a:t>
            </a:r>
            <a:r>
              <a:rPr lang="en-US" b="1" dirty="0">
                <a:latin typeface="Consolas" panose="020B0609020204030204" pitchFamily="49" charset="0"/>
              </a:rPr>
              <a:t> migrations add Initial</a:t>
            </a:r>
          </a:p>
        </p:txBody>
      </p:sp>
      <p:pic>
        <p:nvPicPr>
          <p:cNvPr id="6" name="Picture 5">
            <a:extLst>
              <a:ext uri="{FF2B5EF4-FFF2-40B4-BE49-F238E27FC236}">
                <a16:creationId xmlns:a16="http://schemas.microsoft.com/office/drawing/2014/main" id="{AC63DD1F-571F-479E-8038-53D88520FE61}"/>
              </a:ext>
            </a:extLst>
          </p:cNvPr>
          <p:cNvPicPr>
            <a:picLocks noChangeAspect="1"/>
          </p:cNvPicPr>
          <p:nvPr/>
        </p:nvPicPr>
        <p:blipFill>
          <a:blip r:embed="rId3"/>
          <a:stretch>
            <a:fillRect/>
          </a:stretch>
        </p:blipFill>
        <p:spPr>
          <a:xfrm>
            <a:off x="7245350" y="1085308"/>
            <a:ext cx="3824514" cy="787400"/>
          </a:xfrm>
          <a:prstGeom prst="rect">
            <a:avLst/>
          </a:prstGeom>
          <a:ln>
            <a:solidFill>
              <a:schemeClr val="tx1"/>
            </a:solidFill>
          </a:ln>
        </p:spPr>
      </p:pic>
      <p:sp>
        <p:nvSpPr>
          <p:cNvPr id="8" name="TextBox 7">
            <a:extLst>
              <a:ext uri="{FF2B5EF4-FFF2-40B4-BE49-F238E27FC236}">
                <a16:creationId xmlns:a16="http://schemas.microsoft.com/office/drawing/2014/main" id="{39201721-A18B-4DB9-A19E-7AF4FE1124F7}"/>
              </a:ext>
            </a:extLst>
          </p:cNvPr>
          <p:cNvSpPr txBox="1"/>
          <p:nvPr/>
        </p:nvSpPr>
        <p:spPr>
          <a:xfrm>
            <a:off x="393700" y="2205499"/>
            <a:ext cx="4737100" cy="369332"/>
          </a:xfrm>
          <a:prstGeom prst="rect">
            <a:avLst/>
          </a:prstGeom>
          <a:noFill/>
        </p:spPr>
        <p:txBody>
          <a:bodyPr wrap="square" rtlCol="0">
            <a:spAutoFit/>
          </a:bodyPr>
          <a:lstStyle/>
          <a:p>
            <a:r>
              <a:rPr lang="en-US" b="1" dirty="0">
                <a:latin typeface="Consolas" panose="020B0609020204030204" pitchFamily="49" charset="0"/>
              </a:rPr>
              <a:t>$ </a:t>
            </a:r>
            <a:r>
              <a:rPr lang="en-US" b="1" dirty="0" err="1">
                <a:latin typeface="Consolas" panose="020B0609020204030204" pitchFamily="49" charset="0"/>
              </a:rPr>
              <a:t>dotnet</a:t>
            </a:r>
            <a:r>
              <a:rPr lang="en-US" b="1" dirty="0">
                <a:latin typeface="Consolas" panose="020B0609020204030204" pitchFamily="49" charset="0"/>
              </a:rPr>
              <a:t> </a:t>
            </a:r>
            <a:r>
              <a:rPr lang="en-US" b="1" dirty="0" err="1">
                <a:latin typeface="Consolas" panose="020B0609020204030204" pitchFamily="49" charset="0"/>
              </a:rPr>
              <a:t>ef</a:t>
            </a:r>
            <a:r>
              <a:rPr lang="en-US" b="1" dirty="0">
                <a:latin typeface="Consolas" panose="020B0609020204030204" pitchFamily="49" charset="0"/>
              </a:rPr>
              <a:t> database update Initial</a:t>
            </a:r>
          </a:p>
        </p:txBody>
      </p:sp>
      <p:pic>
        <p:nvPicPr>
          <p:cNvPr id="9" name="Picture 8">
            <a:extLst>
              <a:ext uri="{FF2B5EF4-FFF2-40B4-BE49-F238E27FC236}">
                <a16:creationId xmlns:a16="http://schemas.microsoft.com/office/drawing/2014/main" id="{022B1247-EC8E-4A3D-A428-1DC3306E6C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1834995" y="2679701"/>
            <a:ext cx="9741309" cy="3676652"/>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224DC186-9CDA-44AA-A3C7-04966B38670F}"/>
              </a:ext>
            </a:extLst>
          </p:cNvPr>
          <p:cNvCxnSpPr>
            <a:cxnSpLocks/>
          </p:cNvCxnSpPr>
          <p:nvPr/>
        </p:nvCxnSpPr>
        <p:spPr>
          <a:xfrm>
            <a:off x="4908549" y="1474639"/>
            <a:ext cx="2190751" cy="87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1" name="Arrow: Bent 20">
            <a:extLst>
              <a:ext uri="{FF2B5EF4-FFF2-40B4-BE49-F238E27FC236}">
                <a16:creationId xmlns:a16="http://schemas.microsoft.com/office/drawing/2014/main" id="{66112B35-B819-49BA-B02E-1475E5489FFA}"/>
              </a:ext>
            </a:extLst>
          </p:cNvPr>
          <p:cNvSpPr/>
          <p:nvPr/>
        </p:nvSpPr>
        <p:spPr>
          <a:xfrm rot="5400000">
            <a:off x="5720148" y="1548198"/>
            <a:ext cx="713604" cy="2336801"/>
          </a:xfrm>
          <a:prstGeom prst="bentArrow">
            <a:avLst>
              <a:gd name="adj1" fmla="val 8580"/>
              <a:gd name="adj2" fmla="val 20198"/>
              <a:gd name="adj3" fmla="val 25000"/>
              <a:gd name="adj4" fmla="val 3780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6515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Framework Tools &amp; CLI</a:t>
            </a:r>
          </a:p>
        </p:txBody>
      </p:sp>
      <p:sp>
        <p:nvSpPr>
          <p:cNvPr id="3" name="Slide Number Placeholder 2"/>
          <p:cNvSpPr>
            <a:spLocks noGrp="1"/>
          </p:cNvSpPr>
          <p:nvPr>
            <p:ph type="sldNum" sz="quarter" idx="12"/>
          </p:nvPr>
        </p:nvSpPr>
        <p:spPr/>
        <p:txBody>
          <a:bodyPr/>
          <a:lstStyle/>
          <a:p>
            <a:fld id="{AFFF257A-30C5-4AFB-911B-BE4CEEA1EA82}" type="slidenum">
              <a:rPr lang="en-US" smtClean="0"/>
              <a:pPr/>
              <a:t>45</a:t>
            </a:fld>
            <a:endParaRPr lang="en-US" dirty="0"/>
          </a:p>
        </p:txBody>
      </p:sp>
      <p:sp>
        <p:nvSpPr>
          <p:cNvPr id="7" name="Text Placeholder 6">
            <a:extLst>
              <a:ext uri="{FF2B5EF4-FFF2-40B4-BE49-F238E27FC236}">
                <a16:creationId xmlns:a16="http://schemas.microsoft.com/office/drawing/2014/main" id="{28763692-02B2-4DA9-BE6D-3D050AE67967}"/>
              </a:ext>
            </a:extLst>
          </p:cNvPr>
          <p:cNvSpPr>
            <a:spLocks noGrp="1"/>
          </p:cNvSpPr>
          <p:nvPr>
            <p:ph type="body" sz="quarter" idx="13"/>
          </p:nvPr>
        </p:nvSpPr>
        <p:spPr/>
        <p:txBody>
          <a:bodyPr/>
          <a:lstStyle/>
          <a:p>
            <a:r>
              <a:rPr lang="en-US" dirty="0"/>
              <a:t>Since .NET Core 3.0 the</a:t>
            </a:r>
            <a:r>
              <a:rPr lang="en-US" b="1" dirty="0"/>
              <a:t> dotnet </a:t>
            </a:r>
            <a:r>
              <a:rPr lang="en-US" b="1" dirty="0" err="1"/>
              <a:t>ef</a:t>
            </a:r>
            <a:r>
              <a:rPr lang="en-US" b="1" dirty="0"/>
              <a:t> </a:t>
            </a:r>
            <a:r>
              <a:rPr lang="en-US" dirty="0"/>
              <a:t>command line tool is no longer included in .NET Core SDK</a:t>
            </a:r>
          </a:p>
          <a:p>
            <a:r>
              <a:rPr lang="en-US" dirty="0"/>
              <a:t>You have to install it as a global or local tool</a:t>
            </a:r>
          </a:p>
          <a:p>
            <a:r>
              <a:rPr lang="en-US" dirty="0"/>
              <a:t>Following command installs tool globally</a:t>
            </a:r>
          </a:p>
          <a:p>
            <a:endParaRPr lang="en-US" dirty="0"/>
          </a:p>
          <a:p>
            <a:endParaRPr lang="en-US" dirty="0"/>
          </a:p>
          <a:p>
            <a:endParaRPr lang="en-US" dirty="0"/>
          </a:p>
          <a:p>
            <a:r>
              <a:rPr lang="en-US" dirty="0"/>
              <a:t>Following command scaffolds all schemas and tables and put the new files in Models folder</a:t>
            </a:r>
          </a:p>
          <a:p>
            <a:endParaRPr lang="en-US" dirty="0"/>
          </a:p>
          <a:p>
            <a:pPr lvl="1"/>
            <a:endParaRPr lang="en-US" dirty="0"/>
          </a:p>
        </p:txBody>
      </p:sp>
      <p:graphicFrame>
        <p:nvGraphicFramePr>
          <p:cNvPr id="11" name="Table 10">
            <a:extLst>
              <a:ext uri="{FF2B5EF4-FFF2-40B4-BE49-F238E27FC236}">
                <a16:creationId xmlns:a16="http://schemas.microsoft.com/office/drawing/2014/main" id="{CC46CD1C-F34E-404B-9421-B82D6F53C0F4}"/>
              </a:ext>
            </a:extLst>
          </p:cNvPr>
          <p:cNvGraphicFramePr>
            <a:graphicFrameLocks noGrp="1"/>
          </p:cNvGraphicFramePr>
          <p:nvPr>
            <p:extLst>
              <p:ext uri="{D42A27DB-BD31-4B8C-83A1-F6EECF244321}">
                <p14:modId xmlns:p14="http://schemas.microsoft.com/office/powerpoint/2010/main" val="3825620211"/>
              </p:ext>
            </p:extLst>
          </p:nvPr>
        </p:nvGraphicFramePr>
        <p:xfrm>
          <a:off x="1998358" y="2661548"/>
          <a:ext cx="5462177" cy="670560"/>
        </p:xfrm>
        <a:graphic>
          <a:graphicData uri="http://schemas.openxmlformats.org/drawingml/2006/table">
            <a:tbl>
              <a:tblPr/>
              <a:tblGrid>
                <a:gridCol w="5462177">
                  <a:extLst>
                    <a:ext uri="{9D8B030D-6E8A-4147-A177-3AD203B41FA5}">
                      <a16:colId xmlns:a16="http://schemas.microsoft.com/office/drawing/2014/main" val="4198107675"/>
                    </a:ext>
                  </a:extLst>
                </a:gridCol>
              </a:tblGrid>
              <a:tr h="423895">
                <a:tc>
                  <a:txBody>
                    <a:bodyPr/>
                    <a:lstStyle/>
                    <a:p>
                      <a:pPr algn="l" fontAlgn="t" latinLnBrk="1"/>
                      <a:br>
                        <a:rPr lang="en-US" dirty="0">
                          <a:solidFill>
                            <a:srgbClr val="004ED0"/>
                          </a:solidFill>
                          <a:effectLst/>
                          <a:latin typeface="inherit"/>
                        </a:rPr>
                      </a:br>
                      <a:r>
                        <a:rPr lang="en-US" dirty="0">
                          <a:solidFill>
                            <a:srgbClr val="004ED0"/>
                          </a:solidFill>
                          <a:effectLst/>
                          <a:latin typeface="inherit"/>
                        </a:rPr>
                        <a:t>dotnet tool </a:t>
                      </a:r>
                      <a:r>
                        <a:rPr lang="en-US" dirty="0">
                          <a:solidFill>
                            <a:srgbClr val="002D7A"/>
                          </a:solidFill>
                          <a:effectLst/>
                          <a:latin typeface="inherit"/>
                        </a:rPr>
                        <a:t>install</a:t>
                      </a:r>
                      <a:r>
                        <a:rPr lang="en-US" dirty="0">
                          <a:solidFill>
                            <a:srgbClr val="006FE0"/>
                          </a:solidFill>
                          <a:effectLst/>
                          <a:latin typeface="inherit"/>
                        </a:rPr>
                        <a:t> --</a:t>
                      </a:r>
                      <a:r>
                        <a:rPr lang="en-US" dirty="0">
                          <a:solidFill>
                            <a:srgbClr val="800080"/>
                          </a:solidFill>
                          <a:effectLst/>
                          <a:latin typeface="inherit"/>
                        </a:rPr>
                        <a:t>global</a:t>
                      </a:r>
                      <a:r>
                        <a:rPr lang="en-US" dirty="0">
                          <a:solidFill>
                            <a:srgbClr val="006FE0"/>
                          </a:solidFill>
                          <a:effectLst/>
                          <a:latin typeface="inherit"/>
                        </a:rPr>
                        <a:t> </a:t>
                      </a:r>
                      <a:r>
                        <a:rPr lang="en-US" dirty="0">
                          <a:solidFill>
                            <a:srgbClr val="002D7A"/>
                          </a:solidFill>
                          <a:effectLst/>
                          <a:latin typeface="inherit"/>
                        </a:rPr>
                        <a:t>dotnet</a:t>
                      </a:r>
                      <a:r>
                        <a:rPr lang="en-US" dirty="0">
                          <a:solidFill>
                            <a:srgbClr val="006FE0"/>
                          </a:solidFill>
                          <a:effectLst/>
                          <a:latin typeface="inherit"/>
                        </a:rPr>
                        <a:t>-</a:t>
                      </a:r>
                      <a:r>
                        <a:rPr lang="en-US" dirty="0" err="1">
                          <a:solidFill>
                            <a:srgbClr val="002D7A"/>
                          </a:solidFill>
                          <a:effectLst/>
                          <a:latin typeface="inherit"/>
                        </a:rPr>
                        <a:t>ef</a:t>
                      </a:r>
                      <a:r>
                        <a:rPr lang="en-US" dirty="0">
                          <a:solidFill>
                            <a:srgbClr val="006FE0"/>
                          </a:solidFill>
                          <a:effectLst/>
                          <a:latin typeface="inherit"/>
                        </a:rPr>
                        <a:t> --</a:t>
                      </a:r>
                      <a:r>
                        <a:rPr lang="en-US" dirty="0">
                          <a:solidFill>
                            <a:srgbClr val="000000"/>
                          </a:solidFill>
                          <a:effectLst/>
                          <a:latin typeface="inherit"/>
                        </a:rPr>
                        <a:t>version</a:t>
                      </a:r>
                      <a:r>
                        <a:rPr lang="en-US" dirty="0">
                          <a:solidFill>
                            <a:srgbClr val="006FE0"/>
                          </a:solidFill>
                          <a:effectLst/>
                          <a:latin typeface="inherit"/>
                        </a:rPr>
                        <a:t> </a:t>
                      </a:r>
                      <a:r>
                        <a:rPr lang="en-US" dirty="0">
                          <a:solidFill>
                            <a:srgbClr val="CE0000"/>
                          </a:solidFill>
                          <a:effectLst/>
                          <a:latin typeface="inherit"/>
                        </a:rPr>
                        <a:t>3.1.0</a:t>
                      </a:r>
                      <a:r>
                        <a:rPr lang="en-US" dirty="0">
                          <a:solidFill>
                            <a:srgbClr val="006FE0"/>
                          </a:solidFill>
                          <a:effectLst/>
                          <a:latin typeface="inherit"/>
                        </a:rPr>
                        <a:t>-* </a:t>
                      </a:r>
                      <a:endParaRPr lang="en-US" dirty="0">
                        <a:solidFill>
                          <a:srgbClr val="000000"/>
                        </a:solidFill>
                        <a:effectLst/>
                        <a:latin typeface="inheri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FDFD"/>
                    </a:solidFill>
                  </a:tcPr>
                </a:tc>
                <a:extLst>
                  <a:ext uri="{0D108BD9-81ED-4DB2-BD59-A6C34878D82A}">
                    <a16:rowId xmlns:a16="http://schemas.microsoft.com/office/drawing/2014/main" val="3458729342"/>
                  </a:ext>
                </a:extLst>
              </a:tr>
            </a:tbl>
          </a:graphicData>
        </a:graphic>
      </p:graphicFrame>
      <p:sp>
        <p:nvSpPr>
          <p:cNvPr id="13" name="Rectangle 1">
            <a:extLst>
              <a:ext uri="{FF2B5EF4-FFF2-40B4-BE49-F238E27FC236}">
                <a16:creationId xmlns:a16="http://schemas.microsoft.com/office/drawing/2014/main" id="{531DEB03-F02F-4C0F-A717-CF69E0FD5D17}"/>
              </a:ext>
            </a:extLst>
          </p:cNvPr>
          <p:cNvSpPr>
            <a:spLocks noChangeArrowheads="1"/>
          </p:cNvSpPr>
          <p:nvPr/>
        </p:nvSpPr>
        <p:spPr bwMode="auto">
          <a:xfrm>
            <a:off x="1738292" y="4187881"/>
            <a:ext cx="8483937" cy="1785104"/>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endParaRPr kumimoji="0" lang="en-US" altLang="en-US" sz="1900" b="0" i="0" u="none" strike="noStrike" cap="none" normalizeH="0" baseline="0" dirty="0">
              <a:ln>
                <a:noFill/>
              </a:ln>
              <a:solidFill>
                <a:srgbClr val="000000"/>
              </a:solidFill>
              <a:effectLst/>
              <a:latin typeface="SFMono-Regular"/>
            </a:endParaRPr>
          </a:p>
          <a:p>
            <a:pPr lvl="1" eaLnBrk="0" fontAlgn="base" hangingPunct="0">
              <a:spcBef>
                <a:spcPct val="0"/>
              </a:spcBef>
              <a:spcAft>
                <a:spcPct val="0"/>
              </a:spcAft>
            </a:pPr>
            <a:r>
              <a:rPr kumimoji="0" lang="en-US" altLang="en-US" sz="1900" b="0" i="0" u="none" strike="noStrike" cap="none" normalizeH="0" baseline="0" dirty="0">
                <a:ln>
                  <a:noFill/>
                </a:ln>
                <a:solidFill>
                  <a:srgbClr val="000000"/>
                </a:solidFill>
                <a:effectLst/>
                <a:latin typeface="SFMono-Regular"/>
              </a:rPr>
              <a:t>dotnet </a:t>
            </a:r>
            <a:r>
              <a:rPr kumimoji="0" lang="en-US" altLang="en-US" sz="1900" b="0" i="0" u="none" strike="noStrike" cap="none" normalizeH="0" baseline="0" dirty="0" err="1">
                <a:ln>
                  <a:noFill/>
                </a:ln>
                <a:solidFill>
                  <a:srgbClr val="000000"/>
                </a:solidFill>
                <a:effectLst/>
                <a:latin typeface="SFMono-Regular"/>
              </a:rPr>
              <a:t>ef</a:t>
            </a:r>
            <a:r>
              <a:rPr kumimoji="0" lang="en-US" altLang="en-US" sz="1900" b="0" i="0" u="none" strike="noStrike" cap="none" normalizeH="0" baseline="0" dirty="0">
                <a:ln>
                  <a:noFill/>
                </a:ln>
                <a:solidFill>
                  <a:srgbClr val="000000"/>
                </a:solidFill>
                <a:effectLst/>
                <a:latin typeface="SFMono-Regular"/>
              </a:rPr>
              <a:t> </a:t>
            </a:r>
            <a:r>
              <a:rPr kumimoji="0" lang="en-US" altLang="en-US" sz="1900" b="0" i="0" u="none" strike="noStrike" cap="none" normalizeH="0" baseline="0" dirty="0" err="1">
                <a:ln>
                  <a:noFill/>
                </a:ln>
                <a:solidFill>
                  <a:srgbClr val="000000"/>
                </a:solidFill>
                <a:effectLst/>
                <a:latin typeface="SFMono-Regular"/>
              </a:rPr>
              <a:t>dbcontext</a:t>
            </a:r>
            <a:r>
              <a:rPr kumimoji="0" lang="en-US" altLang="en-US" sz="1900" b="0" i="0" u="none" strike="noStrike" cap="none" normalizeH="0" baseline="0" dirty="0">
                <a:ln>
                  <a:noFill/>
                </a:ln>
                <a:solidFill>
                  <a:srgbClr val="000000"/>
                </a:solidFill>
                <a:effectLst/>
                <a:latin typeface="SFMono-Regular"/>
              </a:rPr>
              <a:t> scaffold "Server=(</a:t>
            </a:r>
            <a:r>
              <a:rPr kumimoji="0" lang="en-US" altLang="en-US" sz="1900" b="0" i="0" u="none" strike="noStrike" cap="none" normalizeH="0" baseline="0" dirty="0" err="1">
                <a:ln>
                  <a:noFill/>
                </a:ln>
                <a:solidFill>
                  <a:srgbClr val="000000"/>
                </a:solidFill>
                <a:effectLst/>
                <a:latin typeface="SFMono-Regular"/>
              </a:rPr>
              <a:t>localdb</a:t>
            </a:r>
            <a:r>
              <a:rPr kumimoji="0" lang="en-US" altLang="en-US" sz="1900" b="0" i="0" u="none" strike="noStrike" cap="none" normalizeH="0" baseline="0" dirty="0">
                <a:ln>
                  <a:noFill/>
                </a:ln>
                <a:solidFill>
                  <a:srgbClr val="000000"/>
                </a:solidFill>
                <a:effectLst/>
                <a:latin typeface="SFMono-Regular"/>
              </a:rPr>
              <a:t>)\</a:t>
            </a:r>
            <a:r>
              <a:rPr kumimoji="0" lang="en-US" altLang="en-US" sz="1900" b="0" i="0" u="none" strike="noStrike" cap="none" normalizeH="0" baseline="0" dirty="0" err="1">
                <a:ln>
                  <a:noFill/>
                </a:ln>
                <a:solidFill>
                  <a:srgbClr val="000000"/>
                </a:solidFill>
                <a:effectLst/>
                <a:latin typeface="SFMono-Regular"/>
              </a:rPr>
              <a:t>mssqllocaldb;Database</a:t>
            </a:r>
            <a:r>
              <a:rPr kumimoji="0" lang="en-US" altLang="en-US" sz="1900" b="0" i="0" u="none" strike="noStrike" cap="none" normalizeH="0" baseline="0" dirty="0">
                <a:ln>
                  <a:noFill/>
                </a:ln>
                <a:solidFill>
                  <a:srgbClr val="000000"/>
                </a:solidFill>
                <a:effectLst/>
                <a:latin typeface="SFMono-Regular"/>
              </a:rPr>
              <a:t>=</a:t>
            </a:r>
            <a:r>
              <a:rPr kumimoji="0" lang="en-US" altLang="en-US" sz="1900" b="0" i="0" u="none" strike="noStrike" cap="none" normalizeH="0" baseline="0" dirty="0" err="1">
                <a:ln>
                  <a:noFill/>
                </a:ln>
                <a:solidFill>
                  <a:srgbClr val="000000"/>
                </a:solidFill>
                <a:effectLst/>
                <a:latin typeface="SFMono-Regular"/>
              </a:rPr>
              <a:t>Blogging;Trusted_Connection</a:t>
            </a:r>
            <a:r>
              <a:rPr kumimoji="0" lang="en-US" altLang="en-US" sz="1900" b="0" i="0" u="none" strike="noStrike" cap="none" normalizeH="0" baseline="0" dirty="0">
                <a:ln>
                  <a:noFill/>
                </a:ln>
                <a:solidFill>
                  <a:srgbClr val="000000"/>
                </a:solidFill>
                <a:effectLst/>
                <a:latin typeface="SFMono-Regular"/>
              </a:rPr>
              <a:t>=True;" </a:t>
            </a:r>
            <a:r>
              <a:rPr kumimoji="0" lang="en-US" altLang="en-US" sz="1900" b="0" i="0" u="none" strike="noStrike" cap="none" normalizeH="0" baseline="0" dirty="0" err="1">
                <a:ln>
                  <a:noFill/>
                </a:ln>
                <a:solidFill>
                  <a:srgbClr val="000000"/>
                </a:solidFill>
                <a:effectLst/>
                <a:latin typeface="SFMono-Regular"/>
              </a:rPr>
              <a:t>Microsoft.EntityFrameworkCore.SqlServer</a:t>
            </a:r>
            <a:r>
              <a:rPr kumimoji="0" lang="en-US" altLang="en-US" sz="1900" b="0" i="0" u="none" strike="noStrike" cap="none" normalizeH="0" baseline="0" dirty="0">
                <a:ln>
                  <a:noFill/>
                </a:ln>
                <a:solidFill>
                  <a:srgbClr val="000000"/>
                </a:solidFill>
                <a:effectLst/>
                <a:latin typeface="SFMono-Regular"/>
              </a:rPr>
              <a:t> -o Models </a:t>
            </a:r>
            <a:br>
              <a:rPr kumimoji="0" lang="en-US" altLang="en-US" sz="1050" b="0" i="0" u="none" strike="noStrike" cap="none" normalizeH="0" baseline="0" dirty="0">
                <a:ln>
                  <a:noFill/>
                </a:ln>
                <a:solidFill>
                  <a:schemeClr val="tx1"/>
                </a:solidFill>
                <a:effectLst/>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6355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Framework Tools &amp; CLI</a:t>
            </a:r>
          </a:p>
        </p:txBody>
      </p:sp>
      <p:sp>
        <p:nvSpPr>
          <p:cNvPr id="3" name="Slide Number Placeholder 2"/>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46</a:t>
            </a:fld>
            <a:endParaRPr lang="en-US" kern="0" dirty="0">
              <a:solidFill>
                <a:sysClr val="windowText" lastClr="000000"/>
              </a:solidFill>
            </a:endParaRPr>
          </a:p>
        </p:txBody>
      </p:sp>
      <p:pic>
        <p:nvPicPr>
          <p:cNvPr id="6" name="Picture 5"/>
          <p:cNvPicPr>
            <a:picLocks noChangeAspect="1"/>
          </p:cNvPicPr>
          <p:nvPr/>
        </p:nvPicPr>
        <p:blipFill>
          <a:blip r:embed="rId3"/>
          <a:stretch>
            <a:fillRect/>
          </a:stretch>
        </p:blipFill>
        <p:spPr>
          <a:xfrm>
            <a:off x="469298" y="1403652"/>
            <a:ext cx="10674284" cy="1252538"/>
          </a:xfrm>
          <a:prstGeom prst="rect">
            <a:avLst/>
          </a:prstGeom>
        </p:spPr>
      </p:pic>
      <p:pic>
        <p:nvPicPr>
          <p:cNvPr id="8" name="Picture 7"/>
          <p:cNvPicPr>
            <a:picLocks noChangeAspect="1"/>
          </p:cNvPicPr>
          <p:nvPr/>
        </p:nvPicPr>
        <p:blipFill>
          <a:blip r:embed="rId4"/>
          <a:stretch>
            <a:fillRect/>
          </a:stretch>
        </p:blipFill>
        <p:spPr>
          <a:xfrm>
            <a:off x="7619332" y="2944171"/>
            <a:ext cx="3524250" cy="3124200"/>
          </a:xfrm>
          <a:prstGeom prst="rect">
            <a:avLst/>
          </a:prstGeom>
        </p:spPr>
      </p:pic>
      <p:sp>
        <p:nvSpPr>
          <p:cNvPr id="10" name="Arrow: Bent-Up 9"/>
          <p:cNvSpPr/>
          <p:nvPr/>
        </p:nvSpPr>
        <p:spPr>
          <a:xfrm rot="5400000">
            <a:off x="4818607" y="2214147"/>
            <a:ext cx="2081052" cy="3252669"/>
          </a:xfrm>
          <a:prstGeom prst="bentUpArrow">
            <a:avLst>
              <a:gd name="adj1" fmla="val 15904"/>
              <a:gd name="adj2" fmla="val 19615"/>
              <a:gd name="adj3" fmla="val 254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882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a:t>
            </a:r>
            <a:r>
              <a:rPr lang="en-US" dirty="0"/>
              <a:t>Entity Framework Code First</a:t>
            </a:r>
          </a:p>
        </p:txBody>
      </p:sp>
    </p:spTree>
    <p:extLst>
      <p:ext uri="{BB962C8B-B14F-4D97-AF65-F5344CB8AC3E}">
        <p14:creationId xmlns:p14="http://schemas.microsoft.com/office/powerpoint/2010/main" val="474740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80070"/>
            <a:ext cx="6035040" cy="2286000"/>
          </a:xfrm>
        </p:spPr>
        <p:txBody>
          <a:bodyPr/>
          <a:lstStyle/>
          <a:p>
            <a:r>
              <a:rPr lang="en-US" dirty="0"/>
              <a:t>Demo: CRUD using EF</a:t>
            </a:r>
          </a:p>
        </p:txBody>
      </p:sp>
    </p:spTree>
    <p:extLst>
      <p:ext uri="{BB962C8B-B14F-4D97-AF65-F5344CB8AC3E}">
        <p14:creationId xmlns:p14="http://schemas.microsoft.com/office/powerpoint/2010/main" val="57601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E29A5-18B7-4DA5-9393-7FFBE7DF4DF5}"/>
              </a:ext>
            </a:extLst>
          </p:cNvPr>
          <p:cNvPicPr>
            <a:picLocks noChangeAspect="1"/>
          </p:cNvPicPr>
          <p:nvPr/>
        </p:nvPicPr>
        <p:blipFill>
          <a:blip r:embed="rId3"/>
          <a:stretch>
            <a:fillRect/>
          </a:stretch>
        </p:blipFill>
        <p:spPr>
          <a:xfrm>
            <a:off x="235131" y="154327"/>
            <a:ext cx="2129246" cy="2682031"/>
          </a:xfrm>
          <a:prstGeom prst="rect">
            <a:avLst/>
          </a:prstGeom>
        </p:spPr>
      </p:pic>
      <p:pic>
        <p:nvPicPr>
          <p:cNvPr id="4" name="Picture 3">
            <a:extLst>
              <a:ext uri="{FF2B5EF4-FFF2-40B4-BE49-F238E27FC236}">
                <a16:creationId xmlns:a16="http://schemas.microsoft.com/office/drawing/2014/main" id="{2CD3A9C4-A6DF-47B9-B864-D0EDBB600448}"/>
              </a:ext>
            </a:extLst>
          </p:cNvPr>
          <p:cNvPicPr>
            <a:picLocks noChangeAspect="1"/>
          </p:cNvPicPr>
          <p:nvPr/>
        </p:nvPicPr>
        <p:blipFill>
          <a:blip r:embed="rId4"/>
          <a:stretch>
            <a:fillRect/>
          </a:stretch>
        </p:blipFill>
        <p:spPr>
          <a:xfrm>
            <a:off x="1889426" y="493277"/>
            <a:ext cx="4752975" cy="3162300"/>
          </a:xfrm>
          <a:prstGeom prst="rect">
            <a:avLst/>
          </a:prstGeom>
        </p:spPr>
      </p:pic>
      <p:pic>
        <p:nvPicPr>
          <p:cNvPr id="6" name="Picture 5">
            <a:extLst>
              <a:ext uri="{FF2B5EF4-FFF2-40B4-BE49-F238E27FC236}">
                <a16:creationId xmlns:a16="http://schemas.microsoft.com/office/drawing/2014/main" id="{32BCD935-C4B2-4EAB-AC9D-413F175D7634}"/>
              </a:ext>
            </a:extLst>
          </p:cNvPr>
          <p:cNvPicPr>
            <a:picLocks noChangeAspect="1"/>
          </p:cNvPicPr>
          <p:nvPr/>
        </p:nvPicPr>
        <p:blipFill>
          <a:blip r:embed="rId5"/>
          <a:stretch>
            <a:fillRect/>
          </a:stretch>
        </p:blipFill>
        <p:spPr>
          <a:xfrm>
            <a:off x="3009577" y="1753389"/>
            <a:ext cx="6903168" cy="2165937"/>
          </a:xfrm>
          <a:prstGeom prst="rect">
            <a:avLst/>
          </a:prstGeom>
        </p:spPr>
      </p:pic>
      <p:pic>
        <p:nvPicPr>
          <p:cNvPr id="5" name="Picture 4">
            <a:extLst>
              <a:ext uri="{FF2B5EF4-FFF2-40B4-BE49-F238E27FC236}">
                <a16:creationId xmlns:a16="http://schemas.microsoft.com/office/drawing/2014/main" id="{88CA5EA9-5479-4294-989C-D73E6619FB19}"/>
              </a:ext>
            </a:extLst>
          </p:cNvPr>
          <p:cNvPicPr>
            <a:picLocks noChangeAspect="1"/>
          </p:cNvPicPr>
          <p:nvPr/>
        </p:nvPicPr>
        <p:blipFill>
          <a:blip r:embed="rId6"/>
          <a:stretch>
            <a:fillRect/>
          </a:stretch>
        </p:blipFill>
        <p:spPr>
          <a:xfrm>
            <a:off x="4664621" y="3044998"/>
            <a:ext cx="5893324" cy="3319725"/>
          </a:xfrm>
          <a:prstGeom prst="rect">
            <a:avLst/>
          </a:prstGeom>
        </p:spPr>
      </p:pic>
    </p:spTree>
    <p:extLst>
      <p:ext uri="{BB962C8B-B14F-4D97-AF65-F5344CB8AC3E}">
        <p14:creationId xmlns:p14="http://schemas.microsoft.com/office/powerpoint/2010/main" val="335476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p:txBody>
          <a:bodyPr/>
          <a:lstStyle/>
          <a:p>
            <a:r>
              <a:rPr lang="en-US" altLang="en-US" dirty="0"/>
              <a:t>Module 2: Models</a:t>
            </a:r>
          </a:p>
        </p:txBody>
      </p:sp>
      <p:sp>
        <p:nvSpPr>
          <p:cNvPr id="33795" name="Text Placeholder 6"/>
          <p:cNvSpPr>
            <a:spLocks noGrp="1"/>
          </p:cNvSpPr>
          <p:nvPr>
            <p:ph type="body" sz="quarter" idx="12"/>
          </p:nvPr>
        </p:nvSpPr>
        <p:spPr/>
        <p:txBody>
          <a:bodyPr/>
          <a:lstStyle/>
          <a:p>
            <a:r>
              <a:rPr lang="en-US" altLang="en-US" dirty="0"/>
              <a:t>Section 1: MVC Design Pattern</a:t>
            </a:r>
          </a:p>
        </p:txBody>
      </p:sp>
      <p:sp>
        <p:nvSpPr>
          <p:cNvPr id="9" name="Text Placeholder 8"/>
          <p:cNvSpPr>
            <a:spLocks noGrp="1"/>
          </p:cNvSpPr>
          <p:nvPr>
            <p:ph type="body" sz="quarter" idx="14"/>
          </p:nvPr>
        </p:nvSpPr>
        <p:spPr/>
        <p:txBody>
          <a:bodyPr/>
          <a:lstStyle/>
          <a:p>
            <a:r>
              <a:rPr lang="en-US" dirty="0"/>
              <a:t>Lesson: Overview</a:t>
            </a:r>
          </a:p>
        </p:txBody>
      </p:sp>
    </p:spTree>
    <p:extLst>
      <p:ext uri="{BB962C8B-B14F-4D97-AF65-F5344CB8AC3E}">
        <p14:creationId xmlns:p14="http://schemas.microsoft.com/office/powerpoint/2010/main" val="2541098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502D0-7B06-4980-A6D2-620074D5D03D}"/>
              </a:ext>
            </a:extLst>
          </p:cNvPr>
          <p:cNvPicPr>
            <a:picLocks noChangeAspect="1"/>
          </p:cNvPicPr>
          <p:nvPr/>
        </p:nvPicPr>
        <p:blipFill>
          <a:blip r:embed="rId3"/>
          <a:stretch>
            <a:fillRect/>
          </a:stretch>
        </p:blipFill>
        <p:spPr>
          <a:xfrm>
            <a:off x="306841" y="92528"/>
            <a:ext cx="4810055" cy="3538946"/>
          </a:xfrm>
          <a:prstGeom prst="rect">
            <a:avLst/>
          </a:prstGeom>
        </p:spPr>
      </p:pic>
    </p:spTree>
    <p:extLst>
      <p:ext uri="{BB962C8B-B14F-4D97-AF65-F5344CB8AC3E}">
        <p14:creationId xmlns:p14="http://schemas.microsoft.com/office/powerpoint/2010/main" val="3917283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33C52-F16F-415D-8277-597A8226B5CC}"/>
              </a:ext>
            </a:extLst>
          </p:cNvPr>
          <p:cNvPicPr>
            <a:picLocks noChangeAspect="1"/>
          </p:cNvPicPr>
          <p:nvPr/>
        </p:nvPicPr>
        <p:blipFill>
          <a:blip r:embed="rId3"/>
          <a:stretch>
            <a:fillRect/>
          </a:stretch>
        </p:blipFill>
        <p:spPr>
          <a:xfrm>
            <a:off x="241527" y="170906"/>
            <a:ext cx="6276839" cy="4618117"/>
          </a:xfrm>
          <a:prstGeom prst="rect">
            <a:avLst/>
          </a:prstGeom>
        </p:spPr>
      </p:pic>
      <p:pic>
        <p:nvPicPr>
          <p:cNvPr id="4" name="Picture 3">
            <a:extLst>
              <a:ext uri="{FF2B5EF4-FFF2-40B4-BE49-F238E27FC236}">
                <a16:creationId xmlns:a16="http://schemas.microsoft.com/office/drawing/2014/main" id="{C8C90757-E4C1-46FF-B250-6776A8BBA287}"/>
              </a:ext>
            </a:extLst>
          </p:cNvPr>
          <p:cNvPicPr>
            <a:picLocks noChangeAspect="1"/>
          </p:cNvPicPr>
          <p:nvPr/>
        </p:nvPicPr>
        <p:blipFill>
          <a:blip r:embed="rId4"/>
          <a:stretch>
            <a:fillRect/>
          </a:stretch>
        </p:blipFill>
        <p:spPr>
          <a:xfrm>
            <a:off x="5394960" y="1247106"/>
            <a:ext cx="3251014" cy="3772594"/>
          </a:xfrm>
          <a:prstGeom prst="rect">
            <a:avLst/>
          </a:prstGeom>
        </p:spPr>
      </p:pic>
      <p:pic>
        <p:nvPicPr>
          <p:cNvPr id="5" name="Picture 4">
            <a:extLst>
              <a:ext uri="{FF2B5EF4-FFF2-40B4-BE49-F238E27FC236}">
                <a16:creationId xmlns:a16="http://schemas.microsoft.com/office/drawing/2014/main" id="{11483559-EE80-47E9-9A65-D3FF72CE9351}"/>
              </a:ext>
            </a:extLst>
          </p:cNvPr>
          <p:cNvPicPr>
            <a:picLocks noChangeAspect="1"/>
          </p:cNvPicPr>
          <p:nvPr/>
        </p:nvPicPr>
        <p:blipFill>
          <a:blip r:embed="rId5"/>
          <a:stretch>
            <a:fillRect/>
          </a:stretch>
        </p:blipFill>
        <p:spPr>
          <a:xfrm>
            <a:off x="7955280" y="2479964"/>
            <a:ext cx="3105029" cy="3565099"/>
          </a:xfrm>
          <a:prstGeom prst="rect">
            <a:avLst/>
          </a:prstGeom>
        </p:spPr>
      </p:pic>
      <p:pic>
        <p:nvPicPr>
          <p:cNvPr id="6" name="Picture 5">
            <a:extLst>
              <a:ext uri="{FF2B5EF4-FFF2-40B4-BE49-F238E27FC236}">
                <a16:creationId xmlns:a16="http://schemas.microsoft.com/office/drawing/2014/main" id="{A2F3193B-D418-4B15-A432-ECE0389D3EC1}"/>
              </a:ext>
            </a:extLst>
          </p:cNvPr>
          <p:cNvPicPr>
            <a:picLocks noChangeAspect="1"/>
          </p:cNvPicPr>
          <p:nvPr/>
        </p:nvPicPr>
        <p:blipFill>
          <a:blip r:embed="rId6"/>
          <a:stretch>
            <a:fillRect/>
          </a:stretch>
        </p:blipFill>
        <p:spPr>
          <a:xfrm>
            <a:off x="9580433" y="4051689"/>
            <a:ext cx="2602574" cy="2806311"/>
          </a:xfrm>
          <a:prstGeom prst="rect">
            <a:avLst/>
          </a:prstGeom>
        </p:spPr>
      </p:pic>
    </p:spTree>
    <p:extLst>
      <p:ext uri="{BB962C8B-B14F-4D97-AF65-F5344CB8AC3E}">
        <p14:creationId xmlns:p14="http://schemas.microsoft.com/office/powerpoint/2010/main" val="3539877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First (Existing Database)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52</a:t>
            </a:fld>
            <a:endParaRPr lang="en-US" dirty="0"/>
          </a:p>
        </p:txBody>
      </p:sp>
      <p:sp>
        <p:nvSpPr>
          <p:cNvPr id="3" name="Content Placeholder 2"/>
          <p:cNvSpPr>
            <a:spLocks noGrp="1"/>
          </p:cNvSpPr>
          <p:nvPr>
            <p:ph type="body" sz="quarter" idx="13"/>
          </p:nvPr>
        </p:nvSpPr>
        <p:spPr/>
        <p:txBody>
          <a:bodyPr/>
          <a:lstStyle/>
          <a:p>
            <a:r>
              <a:rPr lang="en-US" dirty="0"/>
              <a:t>Database schema reverse-engineered to Model classes</a:t>
            </a:r>
          </a:p>
          <a:p>
            <a:r>
              <a:rPr lang="en-US" dirty="0"/>
              <a:t>Creates POCO classes</a:t>
            </a:r>
          </a:p>
          <a:p>
            <a:r>
              <a:rPr lang="en-US" dirty="0"/>
              <a:t>POCO classes modified to customize database generation</a:t>
            </a:r>
          </a:p>
          <a:p>
            <a:r>
              <a:rPr lang="en-US" dirty="0"/>
              <a:t>Corresponding partial classes used for customization</a:t>
            </a:r>
          </a:p>
          <a:p>
            <a:r>
              <a:rPr lang="en-US" dirty="0"/>
              <a:t>Originally generated classes are replaced with each generation</a:t>
            </a:r>
          </a:p>
          <a:p>
            <a:r>
              <a:rPr lang="en-US" dirty="0"/>
              <a:t>Indexes, functions, and stored procedures ignored</a:t>
            </a:r>
          </a:p>
        </p:txBody>
      </p:sp>
    </p:spTree>
    <p:extLst>
      <p:ext uri="{BB962C8B-B14F-4D97-AF65-F5344CB8AC3E}">
        <p14:creationId xmlns:p14="http://schemas.microsoft.com/office/powerpoint/2010/main" val="4197634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a:t>
            </a:r>
            <a:r>
              <a:rPr lang="en-US" dirty="0"/>
              <a:t>Entity Framework Code First</a:t>
            </a:r>
          </a:p>
          <a:p>
            <a:r>
              <a:rPr lang="en-US" dirty="0"/>
              <a:t>(with Existing Database)</a:t>
            </a:r>
            <a:endParaRPr lang="en-US" altLang="en-US" dirty="0"/>
          </a:p>
        </p:txBody>
      </p:sp>
    </p:spTree>
    <p:extLst>
      <p:ext uri="{BB962C8B-B14F-4D97-AF65-F5344CB8AC3E}">
        <p14:creationId xmlns:p14="http://schemas.microsoft.com/office/powerpoint/2010/main" val="1424449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4: </a:t>
            </a:r>
            <a:r>
              <a:rPr lang="en-IN" dirty="0"/>
              <a:t>Model Design</a:t>
            </a:r>
            <a:endParaRPr lang="en-US" dirty="0"/>
          </a:p>
        </p:txBody>
      </p:sp>
      <p:sp>
        <p:nvSpPr>
          <p:cNvPr id="4" name="Text Placeholder 1"/>
          <p:cNvSpPr>
            <a:spLocks noGrp="1"/>
          </p:cNvSpPr>
          <p:nvPr>
            <p:ph type="body" sz="quarter" idx="14"/>
          </p:nvPr>
        </p:nvSpPr>
        <p:spPr/>
        <p:txBody>
          <a:bodyPr/>
          <a:lstStyle/>
          <a:p>
            <a:r>
              <a:rPr lang="en-US" dirty="0"/>
              <a:t>Lesson: Code First Development</a:t>
            </a:r>
          </a:p>
        </p:txBody>
      </p:sp>
    </p:spTree>
    <p:extLst>
      <p:ext uri="{BB962C8B-B14F-4D97-AF65-F5344CB8AC3E}">
        <p14:creationId xmlns:p14="http://schemas.microsoft.com/office/powerpoint/2010/main" val="4131239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Code-First Conventions - I</a:t>
            </a:r>
          </a:p>
        </p:txBody>
      </p:sp>
      <p:sp>
        <p:nvSpPr>
          <p:cNvPr id="5" name="Slide Number Placeholder 4"/>
          <p:cNvSpPr>
            <a:spLocks noGrp="1"/>
          </p:cNvSpPr>
          <p:nvPr>
            <p:ph type="sldNum" sz="quarter" idx="12"/>
          </p:nvPr>
        </p:nvSpPr>
        <p:spPr/>
        <p:txBody>
          <a:bodyPr/>
          <a:lstStyle/>
          <a:p>
            <a:fld id="{026CCAEB-CB17-44EB-A892-4553F1D666B6}" type="slidenum">
              <a:rPr lang="en-US" smtClean="0"/>
              <a:pPr/>
              <a:t>55</a:t>
            </a:fld>
            <a:endParaRPr lang="en-US" dirty="0"/>
          </a:p>
        </p:txBody>
      </p:sp>
      <p:sp>
        <p:nvSpPr>
          <p:cNvPr id="3" name="Content Placeholder 2"/>
          <p:cNvSpPr>
            <a:spLocks noGrp="1"/>
          </p:cNvSpPr>
          <p:nvPr>
            <p:ph type="body" sz="quarter" idx="13"/>
          </p:nvPr>
        </p:nvSpPr>
        <p:spPr/>
        <p:txBody>
          <a:bodyPr/>
          <a:lstStyle/>
          <a:p>
            <a:r>
              <a:rPr lang="en-US" dirty="0"/>
              <a:t>Naming</a:t>
            </a:r>
          </a:p>
          <a:p>
            <a:pPr lvl="1"/>
            <a:r>
              <a:rPr lang="en-US" dirty="0"/>
              <a:t>Class Name or Object Type </a:t>
            </a:r>
            <a:r>
              <a:rPr lang="en-US" dirty="0">
                <a:sym typeface="Wingdings" pitchFamily="2" charset="2"/>
              </a:rPr>
              <a:t> Table Name</a:t>
            </a:r>
          </a:p>
          <a:p>
            <a:r>
              <a:rPr lang="en-US" dirty="0">
                <a:sym typeface="Wingdings" pitchFamily="2" charset="2"/>
              </a:rPr>
              <a:t>Primary Key</a:t>
            </a:r>
          </a:p>
          <a:p>
            <a:pPr lvl="1"/>
            <a:r>
              <a:rPr lang="en-US" dirty="0">
                <a:sym typeface="Wingdings" pitchFamily="2" charset="2"/>
              </a:rPr>
              <a:t>Property named ‘</a:t>
            </a:r>
            <a:r>
              <a:rPr lang="en-US" dirty="0">
                <a:solidFill>
                  <a:srgbClr val="0070C0"/>
                </a:solidFill>
                <a:sym typeface="Wingdings" pitchFamily="2" charset="2"/>
              </a:rPr>
              <a:t>Id</a:t>
            </a:r>
            <a:r>
              <a:rPr lang="en-US" dirty="0">
                <a:sym typeface="Wingdings" pitchFamily="2" charset="2"/>
              </a:rPr>
              <a:t>’ or ‘</a:t>
            </a:r>
            <a:r>
              <a:rPr lang="en-US" dirty="0">
                <a:solidFill>
                  <a:srgbClr val="0070C0"/>
                </a:solidFill>
                <a:sym typeface="Wingdings" pitchFamily="2" charset="2"/>
              </a:rPr>
              <a:t>&lt;class name&gt;Id</a:t>
            </a:r>
            <a:r>
              <a:rPr lang="en-US" dirty="0">
                <a:sym typeface="Wingdings" pitchFamily="2" charset="2"/>
              </a:rPr>
              <a:t>’  Primary key value</a:t>
            </a:r>
          </a:p>
          <a:p>
            <a:pPr lvl="2"/>
            <a:r>
              <a:rPr lang="en-US" dirty="0">
                <a:sym typeface="Wingdings" pitchFamily="2" charset="2"/>
              </a:rPr>
              <a:t>Auto-increment is set for primary key values</a:t>
            </a:r>
          </a:p>
          <a:p>
            <a:r>
              <a:rPr lang="en-US" dirty="0">
                <a:sym typeface="Wingdings" pitchFamily="2" charset="2"/>
              </a:rPr>
              <a:t>Relationship Inverses</a:t>
            </a:r>
          </a:p>
          <a:p>
            <a:pPr lvl="1"/>
            <a:r>
              <a:rPr lang="en-US" dirty="0">
                <a:sym typeface="Wingdings" pitchFamily="2" charset="2"/>
              </a:rPr>
              <a:t>Both types define </a:t>
            </a:r>
            <a:r>
              <a:rPr lang="en-US" i="1" dirty="0">
                <a:sym typeface="Wingdings" pitchFamily="2" charset="2"/>
              </a:rPr>
              <a:t>only one</a:t>
            </a:r>
            <a:r>
              <a:rPr lang="en-US" dirty="0">
                <a:sym typeface="Wingdings" pitchFamily="2" charset="2"/>
              </a:rPr>
              <a:t> navigation property </a:t>
            </a:r>
          </a:p>
          <a:p>
            <a:pPr lvl="1"/>
            <a:r>
              <a:rPr lang="en-US" dirty="0">
                <a:solidFill>
                  <a:srgbClr val="0070C0"/>
                </a:solidFill>
                <a:sym typeface="Wingdings" pitchFamily="2" charset="2"/>
              </a:rPr>
              <a:t>Product.Category </a:t>
            </a:r>
            <a:r>
              <a:rPr lang="en-US" dirty="0">
                <a:sym typeface="Wingdings" pitchFamily="2" charset="2"/>
              </a:rPr>
              <a:t>and </a:t>
            </a:r>
            <a:r>
              <a:rPr lang="en-US" dirty="0">
                <a:solidFill>
                  <a:srgbClr val="0070C0"/>
                </a:solidFill>
                <a:sym typeface="Wingdings" pitchFamily="2" charset="2"/>
              </a:rPr>
              <a:t>Category.Products </a:t>
            </a:r>
            <a:r>
              <a:rPr lang="en-US" dirty="0">
                <a:sym typeface="Wingdings" pitchFamily="2" charset="2"/>
              </a:rPr>
              <a:t>represents </a:t>
            </a:r>
            <a:br>
              <a:rPr lang="en-US" dirty="0">
                <a:sym typeface="Wingdings" pitchFamily="2" charset="2"/>
              </a:rPr>
            </a:br>
            <a:r>
              <a:rPr lang="en-US" dirty="0">
                <a:sym typeface="Wingdings" pitchFamily="2" charset="2"/>
              </a:rPr>
              <a:t>different ends of the same relationship</a:t>
            </a: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320" y="2774198"/>
            <a:ext cx="5009984" cy="3103872"/>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3714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Code-First Conventions - II</a:t>
            </a:r>
          </a:p>
        </p:txBody>
      </p:sp>
      <p:sp>
        <p:nvSpPr>
          <p:cNvPr id="5" name="Slide Number Placeholder 4"/>
          <p:cNvSpPr>
            <a:spLocks noGrp="1"/>
          </p:cNvSpPr>
          <p:nvPr>
            <p:ph type="sldNum" sz="quarter" idx="12"/>
          </p:nvPr>
        </p:nvSpPr>
        <p:spPr/>
        <p:txBody>
          <a:bodyPr/>
          <a:lstStyle/>
          <a:p>
            <a:fld id="{026CCAEB-CB17-44EB-A892-4553F1D666B6}" type="slidenum">
              <a:rPr lang="en-US" smtClean="0">
                <a:solidFill>
                  <a:schemeClr val="tx1"/>
                </a:solidFill>
              </a:rPr>
              <a:pPr/>
              <a:t>56</a:t>
            </a:fld>
            <a:endParaRPr lang="en-US" dirty="0">
              <a:solidFill>
                <a:schemeClr val="tx1"/>
              </a:solidFill>
            </a:endParaRPr>
          </a:p>
        </p:txBody>
      </p:sp>
      <p:sp>
        <p:nvSpPr>
          <p:cNvPr id="3" name="Content Placeholder 2"/>
          <p:cNvSpPr>
            <a:spLocks noGrp="1"/>
          </p:cNvSpPr>
          <p:nvPr>
            <p:ph type="body" sz="quarter" idx="13"/>
          </p:nvPr>
        </p:nvSpPr>
        <p:spPr/>
        <p:txBody>
          <a:bodyPr>
            <a:normAutofit lnSpcReduction="10000"/>
          </a:bodyPr>
          <a:lstStyle/>
          <a:p>
            <a:pPr marL="342900" indent="-342900">
              <a:buFont typeface="Arial" panose="020B0604020202020204" pitchFamily="34" charset="0"/>
              <a:buChar char="•"/>
            </a:pPr>
            <a:r>
              <a:rPr lang="en-US" dirty="0"/>
              <a:t>Type Discovery</a:t>
            </a:r>
          </a:p>
          <a:p>
            <a:pPr marL="800100" lvl="1" indent="-342900">
              <a:buFont typeface="Courier New" panose="02070309020205020404" pitchFamily="49" charset="0"/>
              <a:buChar char="o"/>
            </a:pPr>
            <a:r>
              <a:rPr lang="en-US" dirty="0"/>
              <a:t>Referenced object types are automatically included in the model without explicitly registering them as object sets</a:t>
            </a:r>
          </a:p>
          <a:p>
            <a:pPr lvl="1"/>
            <a:endParaRPr lang="en-US" dirty="0"/>
          </a:p>
          <a:p>
            <a:pPr marL="342900" indent="-342900">
              <a:buFont typeface="Arial" panose="020B0604020202020204" pitchFamily="34" charset="0"/>
              <a:buChar char="•"/>
            </a:pPr>
            <a:r>
              <a:rPr lang="en-US" dirty="0"/>
              <a:t>Foreign Keys</a:t>
            </a:r>
          </a:p>
          <a:p>
            <a:pPr lvl="1">
              <a:buFont typeface="Courier New" panose="02070309020205020404" pitchFamily="49" charset="0"/>
              <a:buChar char="o"/>
            </a:pPr>
            <a:r>
              <a:rPr lang="en-US" dirty="0"/>
              <a:t>Following conventions are used for foreign keys:</a:t>
            </a:r>
          </a:p>
          <a:p>
            <a:pPr marL="692150" lvl="2" indent="0">
              <a:buNone/>
            </a:pPr>
            <a:r>
              <a:rPr lang="en-US" sz="1600" dirty="0"/>
              <a:t>&lt;navigation property name&gt;&lt;primary key property name&gt;</a:t>
            </a:r>
          </a:p>
          <a:p>
            <a:pPr marL="692150" lvl="2" indent="0">
              <a:buNone/>
            </a:pPr>
            <a:r>
              <a:rPr lang="en-US" sz="1600" dirty="0"/>
              <a:t> </a:t>
            </a:r>
            <a:r>
              <a:rPr lang="en-US" dirty="0"/>
              <a:t>that is,</a:t>
            </a:r>
            <a:r>
              <a:rPr lang="en-US" sz="1600" dirty="0"/>
              <a:t> ‘</a:t>
            </a:r>
            <a:r>
              <a:rPr lang="en-US" sz="1600" b="1" dirty="0"/>
              <a:t>SubjectISBN</a:t>
            </a:r>
            <a:r>
              <a:rPr lang="en-US" sz="1600" dirty="0"/>
              <a:t>’;</a:t>
            </a:r>
            <a:br>
              <a:rPr lang="en-US" sz="1600" dirty="0"/>
            </a:br>
            <a:r>
              <a:rPr lang="en-US" sz="1600" dirty="0"/>
              <a:t>&lt;principal class name&gt;&lt;primary key property name&gt;</a:t>
            </a:r>
          </a:p>
          <a:p>
            <a:pPr marL="692150" lvl="2" indent="0">
              <a:buNone/>
            </a:pPr>
            <a:r>
              <a:rPr lang="en-US" sz="1600" dirty="0"/>
              <a:t> </a:t>
            </a:r>
            <a:r>
              <a:rPr lang="en-US" dirty="0"/>
              <a:t>that is, </a:t>
            </a:r>
            <a:r>
              <a:rPr lang="en-US" sz="1600" dirty="0"/>
              <a:t>‘</a:t>
            </a:r>
            <a:r>
              <a:rPr lang="en-US" sz="1600" b="1" dirty="0"/>
              <a:t>BookISBN</a:t>
            </a:r>
            <a:r>
              <a:rPr lang="en-US" sz="1600" dirty="0"/>
              <a:t>’;</a:t>
            </a:r>
            <a:br>
              <a:rPr lang="en-US" sz="1600" dirty="0"/>
            </a:br>
            <a:r>
              <a:rPr lang="en-US" sz="1600" dirty="0"/>
              <a:t>&lt;primary key property name&gt; </a:t>
            </a:r>
            <a:r>
              <a:rPr lang="en-US" dirty="0"/>
              <a:t>that is,</a:t>
            </a:r>
            <a:r>
              <a:rPr lang="en-US" sz="1600" dirty="0"/>
              <a:t> ‘</a:t>
            </a:r>
            <a:r>
              <a:rPr lang="en-US" sz="1600" b="1" dirty="0"/>
              <a:t>ISBN</a:t>
            </a:r>
            <a:r>
              <a:rPr lang="en-US" sz="1600" dirty="0"/>
              <a:t>’;</a:t>
            </a:r>
          </a:p>
          <a:p>
            <a:endParaRPr lang="en-US" dirty="0"/>
          </a:p>
          <a:p>
            <a:pPr marL="342900" indent="-342900">
              <a:buFont typeface="Arial" panose="020B0604020202020204" pitchFamily="34" charset="0"/>
              <a:buChar char="•"/>
            </a:pPr>
            <a:r>
              <a:rPr lang="en-US" dirty="0"/>
              <a:t>Code-First conventions can be overridden using </a:t>
            </a:r>
            <a:r>
              <a:rPr lang="en-US" b="1" dirty="0"/>
              <a:t>Data </a:t>
            </a:r>
            <a:br>
              <a:rPr lang="en-US" b="1" dirty="0"/>
            </a:br>
            <a:r>
              <a:rPr lang="en-US" b="1" dirty="0"/>
              <a:t>Annotations</a:t>
            </a:r>
            <a:r>
              <a:rPr lang="en-US" dirty="0"/>
              <a:t>, which can in turn be overridden using Fluent API</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804" y="1993881"/>
            <a:ext cx="4771650" cy="3090323"/>
          </a:xfrm>
          <a:prstGeom prst="rect">
            <a:avLst/>
          </a:prstGeom>
          <a:ln w="9525">
            <a:solidFill>
              <a:schemeClr val="tx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5760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View-Specific Model</a:t>
            </a:r>
          </a:p>
        </p:txBody>
      </p:sp>
      <p:sp>
        <p:nvSpPr>
          <p:cNvPr id="5" name="Slide Number Placeholder 4"/>
          <p:cNvSpPr>
            <a:spLocks noGrp="1"/>
          </p:cNvSpPr>
          <p:nvPr>
            <p:ph type="sldNum" sz="quarter" idx="12"/>
          </p:nvPr>
        </p:nvSpPr>
        <p:spPr/>
        <p:txBody>
          <a:bodyPr/>
          <a:lstStyle/>
          <a:p>
            <a:fld id="{026CCAEB-CB17-44EB-A892-4553F1D666B6}" type="slidenum">
              <a:rPr lang="en-US" smtClean="0"/>
              <a:pPr/>
              <a:t>57</a:t>
            </a:fld>
            <a:endParaRPr lang="en-US" dirty="0"/>
          </a:p>
        </p:txBody>
      </p:sp>
      <p:sp>
        <p:nvSpPr>
          <p:cNvPr id="3" name="Content Placeholder 2"/>
          <p:cNvSpPr>
            <a:spLocks noGrp="1"/>
          </p:cNvSpPr>
          <p:nvPr>
            <p:ph type="body" sz="quarter" idx="13"/>
          </p:nvPr>
        </p:nvSpPr>
        <p:spPr/>
        <p:txBody>
          <a:bodyPr/>
          <a:lstStyle/>
          <a:p>
            <a:r>
              <a:rPr lang="en-US" dirty="0"/>
              <a:t>It is a model that exists just to supply information to a view</a:t>
            </a:r>
          </a:p>
          <a:p>
            <a:r>
              <a:rPr lang="en-US" dirty="0"/>
              <a:t>It is mostly used for views that show accumulated data from different tables</a:t>
            </a:r>
          </a:p>
          <a:p>
            <a:r>
              <a:rPr lang="en-US" dirty="0"/>
              <a:t>It is also used to prevent “over-posting” attack</a:t>
            </a:r>
          </a:p>
          <a:p>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11" y="2417736"/>
            <a:ext cx="5522855" cy="1960150"/>
          </a:xfrm>
          <a:prstGeom prst="rect">
            <a:avLst/>
          </a:prstGeom>
          <a:ln w="9525">
            <a:solidFill>
              <a:sysClr val="window" lastClr="FFFFFF">
                <a:lumMod val="75000"/>
              </a:sysClr>
            </a:solidFill>
            <a:miter lim="800000"/>
            <a:headEnd/>
            <a:tailEnd/>
          </a:ln>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3100754" y="5271874"/>
            <a:ext cx="2438400" cy="584775"/>
          </a:xfrm>
          <a:prstGeom prst="rect">
            <a:avLst/>
          </a:prstGeom>
          <a:noFill/>
        </p:spPr>
        <p:txBody>
          <a:bodyPr wrap="square" rtlCol="0">
            <a:spAutoFit/>
          </a:bodyPr>
          <a:lstStyle/>
          <a:p>
            <a:pPr algn="r">
              <a:buSzPct val="110000"/>
            </a:pPr>
            <a:r>
              <a:rPr lang="en-US" sz="1600" dirty="0">
                <a:solidFill>
                  <a:srgbClr val="000000"/>
                </a:solidFill>
                <a:latin typeface="Segoe UI"/>
              </a:rPr>
              <a:t>Model created to exclude </a:t>
            </a:r>
            <a:r>
              <a:rPr lang="en-US" sz="1600" i="1" dirty="0">
                <a:solidFill>
                  <a:srgbClr val="000000"/>
                </a:solidFill>
                <a:latin typeface="Segoe UI"/>
              </a:rPr>
              <a:t>Approved</a:t>
            </a:r>
            <a:r>
              <a:rPr lang="en-US" sz="1600" dirty="0">
                <a:solidFill>
                  <a:srgbClr val="000000"/>
                </a:solidFill>
                <a:latin typeface="Segoe UI"/>
              </a:rPr>
              <a:t> status</a:t>
            </a:r>
          </a:p>
        </p:txBody>
      </p:sp>
      <p:sp>
        <p:nvSpPr>
          <p:cNvPr id="15" name="Bent Arrow 14"/>
          <p:cNvSpPr/>
          <p:nvPr/>
        </p:nvSpPr>
        <p:spPr>
          <a:xfrm rot="5400000">
            <a:off x="6743028" y="3057997"/>
            <a:ext cx="1366672" cy="2102809"/>
          </a:xfrm>
          <a:prstGeom prst="bentArrow">
            <a:avLst>
              <a:gd name="adj1" fmla="val 22463"/>
              <a:gd name="adj2" fmla="val 25000"/>
              <a:gd name="adj3" fmla="val 25000"/>
              <a:gd name="adj4" fmla="val 43750"/>
            </a:avLst>
          </a:prstGeom>
          <a:solidFill>
            <a:schemeClr val="accent2"/>
          </a:solidFill>
          <a:ln w="25400" cap="flat" cmpd="sng" algn="ctr">
            <a:no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4"/>
              </a:buBlip>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4" name="Picture 3"/>
          <p:cNvPicPr>
            <a:picLocks noChangeAspect="1"/>
          </p:cNvPicPr>
          <p:nvPr/>
        </p:nvPicPr>
        <p:blipFill>
          <a:blip r:embed="rId5"/>
          <a:stretch>
            <a:fillRect/>
          </a:stretch>
        </p:blipFill>
        <p:spPr>
          <a:xfrm>
            <a:off x="5775359" y="4792736"/>
            <a:ext cx="4924425" cy="1543050"/>
          </a:xfrm>
          <a:prstGeom prst="rect">
            <a:avLst/>
          </a:prstGeom>
        </p:spPr>
      </p:pic>
    </p:spTree>
    <p:extLst>
      <p:ext uri="{BB962C8B-B14F-4D97-AF65-F5344CB8AC3E}">
        <p14:creationId xmlns:p14="http://schemas.microsoft.com/office/powerpoint/2010/main" val="3664482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58</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Used inside of the </a:t>
            </a:r>
            <a:r>
              <a:rPr lang="en-US" dirty="0" err="1">
                <a:latin typeface="Consolas" panose="020B0609020204030204" pitchFamily="49" charset="0"/>
              </a:rPr>
              <a:t>OnModelCreating</a:t>
            </a:r>
            <a:r>
              <a:rPr lang="en-US" dirty="0"/>
              <a:t> override in your </a:t>
            </a:r>
            <a:r>
              <a:rPr lang="en-US" dirty="0" err="1"/>
              <a:t>DbContext</a:t>
            </a:r>
            <a:endParaRPr lang="en-US" dirty="0"/>
          </a:p>
          <a:p>
            <a:pPr lvl="1"/>
            <a:r>
              <a:rPr lang="en-US" dirty="0"/>
              <a:t>As of 2.0, can be defined in their own class and invoked inside </a:t>
            </a:r>
            <a:r>
              <a:rPr lang="en-US" dirty="0" err="1">
                <a:latin typeface="Consolas" panose="020B0609020204030204" pitchFamily="49" charset="0"/>
              </a:rPr>
              <a:t>OnModelCreating</a:t>
            </a:r>
            <a:endParaRPr lang="en-US" dirty="0">
              <a:latin typeface="Consolas" panose="020B0609020204030204" pitchFamily="49" charset="0"/>
            </a:endParaRPr>
          </a:p>
          <a:p>
            <a:r>
              <a:rPr lang="en-US" dirty="0"/>
              <a:t>Can be used to override convention, explicitly define relationships, define custom conventions</a:t>
            </a:r>
          </a:p>
        </p:txBody>
      </p:sp>
      <p:pic>
        <p:nvPicPr>
          <p:cNvPr id="5" name="Picture 4">
            <a:extLst>
              <a:ext uri="{FF2B5EF4-FFF2-40B4-BE49-F238E27FC236}">
                <a16:creationId xmlns:a16="http://schemas.microsoft.com/office/drawing/2014/main" id="{68C106C0-DC22-44F8-ACB8-0A1376E24137}"/>
              </a:ext>
            </a:extLst>
          </p:cNvPr>
          <p:cNvPicPr>
            <a:picLocks noChangeAspect="1"/>
          </p:cNvPicPr>
          <p:nvPr/>
        </p:nvPicPr>
        <p:blipFill>
          <a:blip r:embed="rId3"/>
          <a:stretch>
            <a:fillRect/>
          </a:stretch>
        </p:blipFill>
        <p:spPr>
          <a:xfrm>
            <a:off x="1271089" y="3314700"/>
            <a:ext cx="9649822" cy="1438275"/>
          </a:xfrm>
          <a:prstGeom prst="rect">
            <a:avLst/>
          </a:prstGeom>
          <a:ln>
            <a:solidFill>
              <a:schemeClr val="tx1"/>
            </a:solidFill>
          </a:ln>
        </p:spPr>
      </p:pic>
    </p:spTree>
    <p:extLst>
      <p:ext uri="{BB962C8B-B14F-4D97-AF65-F5344CB8AC3E}">
        <p14:creationId xmlns:p14="http://schemas.microsoft.com/office/powerpoint/2010/main" val="882509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 – Shadow Properties</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59</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A Shadow Property is a property that is </a:t>
            </a:r>
            <a:r>
              <a:rPr lang="en-US" i="1" dirty="0"/>
              <a:t>not</a:t>
            </a:r>
            <a:r>
              <a:rPr lang="en-US" dirty="0"/>
              <a:t> defined on your code class, but </a:t>
            </a:r>
            <a:r>
              <a:rPr lang="en-US" i="1" dirty="0"/>
              <a:t>does</a:t>
            </a:r>
            <a:r>
              <a:rPr lang="en-US" dirty="0"/>
              <a:t> exist </a:t>
            </a:r>
            <a:r>
              <a:rPr lang="en-US" i="1" dirty="0"/>
              <a:t>logically</a:t>
            </a:r>
            <a:r>
              <a:rPr lang="en-US" dirty="0"/>
              <a:t> on the entity (and in the datastore)</a:t>
            </a:r>
          </a:p>
          <a:p>
            <a:pPr lvl="1"/>
            <a:r>
              <a:rPr lang="en-US" dirty="0"/>
              <a:t>Example: a class with a navigation property, but no foreign key, </a:t>
            </a:r>
            <a:r>
              <a:rPr lang="en-US" i="1" dirty="0"/>
              <a:t>must</a:t>
            </a:r>
            <a:r>
              <a:rPr lang="en-US" dirty="0"/>
              <a:t> logically have a foreign key defined for the navigation property</a:t>
            </a:r>
          </a:p>
          <a:p>
            <a:r>
              <a:rPr lang="en-US" dirty="0"/>
              <a:t>They can only be accessed via the EF API</a:t>
            </a:r>
          </a:p>
          <a:p>
            <a:r>
              <a:rPr lang="en-US" dirty="0"/>
              <a:t>EF can implicitly create them, or you can explicitly define them via the fluent API</a:t>
            </a:r>
          </a:p>
          <a:p>
            <a:endParaRPr lang="en-US" dirty="0"/>
          </a:p>
        </p:txBody>
      </p:sp>
      <p:pic>
        <p:nvPicPr>
          <p:cNvPr id="7" name="Picture 6">
            <a:extLst>
              <a:ext uri="{FF2B5EF4-FFF2-40B4-BE49-F238E27FC236}">
                <a16:creationId xmlns:a16="http://schemas.microsoft.com/office/drawing/2014/main" id="{9E0C9AAB-5BF4-45DC-A9D1-0469E9877E1C}"/>
              </a:ext>
            </a:extLst>
          </p:cNvPr>
          <p:cNvPicPr>
            <a:picLocks noChangeAspect="1"/>
          </p:cNvPicPr>
          <p:nvPr/>
        </p:nvPicPr>
        <p:blipFill>
          <a:blip r:embed="rId3"/>
          <a:stretch>
            <a:fillRect/>
          </a:stretch>
        </p:blipFill>
        <p:spPr>
          <a:xfrm>
            <a:off x="402336" y="3562063"/>
            <a:ext cx="7336607" cy="1062038"/>
          </a:xfrm>
          <a:prstGeom prst="rect">
            <a:avLst/>
          </a:prstGeom>
          <a:ln>
            <a:solidFill>
              <a:schemeClr val="tx1"/>
            </a:solidFill>
          </a:ln>
        </p:spPr>
      </p:pic>
      <p:pic>
        <p:nvPicPr>
          <p:cNvPr id="9" name="Picture 8">
            <a:extLst>
              <a:ext uri="{FF2B5EF4-FFF2-40B4-BE49-F238E27FC236}">
                <a16:creationId xmlns:a16="http://schemas.microsoft.com/office/drawing/2014/main" id="{43A6BA47-B5C5-46DF-9517-5A764B15BC21}"/>
              </a:ext>
            </a:extLst>
          </p:cNvPr>
          <p:cNvPicPr>
            <a:picLocks noChangeAspect="1"/>
          </p:cNvPicPr>
          <p:nvPr/>
        </p:nvPicPr>
        <p:blipFill>
          <a:blip r:embed="rId4"/>
          <a:stretch>
            <a:fillRect/>
          </a:stretch>
        </p:blipFill>
        <p:spPr>
          <a:xfrm>
            <a:off x="402336" y="5746372"/>
            <a:ext cx="7336607" cy="376805"/>
          </a:xfrm>
          <a:prstGeom prst="rect">
            <a:avLst/>
          </a:prstGeom>
          <a:ln>
            <a:solidFill>
              <a:schemeClr val="tx1"/>
            </a:solidFill>
          </a:ln>
        </p:spPr>
      </p:pic>
      <p:pic>
        <p:nvPicPr>
          <p:cNvPr id="10" name="Picture 9">
            <a:extLst>
              <a:ext uri="{FF2B5EF4-FFF2-40B4-BE49-F238E27FC236}">
                <a16:creationId xmlns:a16="http://schemas.microsoft.com/office/drawing/2014/main" id="{98EC70A2-320A-4409-A4F6-570F83B04930}"/>
              </a:ext>
            </a:extLst>
          </p:cNvPr>
          <p:cNvPicPr>
            <a:picLocks noChangeAspect="1"/>
          </p:cNvPicPr>
          <p:nvPr/>
        </p:nvPicPr>
        <p:blipFill>
          <a:blip r:embed="rId5"/>
          <a:stretch>
            <a:fillRect/>
          </a:stretch>
        </p:blipFill>
        <p:spPr>
          <a:xfrm>
            <a:off x="402336" y="4836556"/>
            <a:ext cx="7340799" cy="719963"/>
          </a:xfrm>
          <a:prstGeom prst="rect">
            <a:avLst/>
          </a:prstGeom>
          <a:ln>
            <a:solidFill>
              <a:schemeClr val="tx1"/>
            </a:solidFill>
          </a:ln>
        </p:spPr>
      </p:pic>
      <p:sp>
        <p:nvSpPr>
          <p:cNvPr id="11" name="TextBox 10">
            <a:extLst>
              <a:ext uri="{FF2B5EF4-FFF2-40B4-BE49-F238E27FC236}">
                <a16:creationId xmlns:a16="http://schemas.microsoft.com/office/drawing/2014/main" id="{407DD20D-E984-4831-A24F-AB16890918C9}"/>
              </a:ext>
            </a:extLst>
          </p:cNvPr>
          <p:cNvSpPr txBox="1"/>
          <p:nvPr/>
        </p:nvSpPr>
        <p:spPr>
          <a:xfrm>
            <a:off x="7866923" y="3908416"/>
            <a:ext cx="3581400" cy="369332"/>
          </a:xfrm>
          <a:prstGeom prst="rect">
            <a:avLst/>
          </a:prstGeom>
          <a:noFill/>
        </p:spPr>
        <p:txBody>
          <a:bodyPr wrap="square" rtlCol="0">
            <a:spAutoFit/>
          </a:bodyPr>
          <a:lstStyle/>
          <a:p>
            <a:r>
              <a:rPr lang="en-US" dirty="0"/>
              <a:t>Create a shadow property</a:t>
            </a:r>
          </a:p>
        </p:txBody>
      </p:sp>
      <p:sp>
        <p:nvSpPr>
          <p:cNvPr id="12" name="TextBox 11">
            <a:extLst>
              <a:ext uri="{FF2B5EF4-FFF2-40B4-BE49-F238E27FC236}">
                <a16:creationId xmlns:a16="http://schemas.microsoft.com/office/drawing/2014/main" id="{C65F8B80-360E-450A-8CC2-C4E764A9CCA9}"/>
              </a:ext>
            </a:extLst>
          </p:cNvPr>
          <p:cNvSpPr txBox="1"/>
          <p:nvPr/>
        </p:nvSpPr>
        <p:spPr>
          <a:xfrm>
            <a:off x="7866923" y="5011871"/>
            <a:ext cx="3933753" cy="369332"/>
          </a:xfrm>
          <a:prstGeom prst="rect">
            <a:avLst/>
          </a:prstGeom>
          <a:noFill/>
        </p:spPr>
        <p:txBody>
          <a:bodyPr wrap="square" rtlCol="0">
            <a:spAutoFit/>
          </a:bodyPr>
          <a:lstStyle/>
          <a:p>
            <a:r>
              <a:rPr lang="en-US" dirty="0"/>
              <a:t>Use a shadow property in a LINQ query</a:t>
            </a:r>
          </a:p>
        </p:txBody>
      </p:sp>
      <p:sp>
        <p:nvSpPr>
          <p:cNvPr id="13" name="TextBox 12">
            <a:extLst>
              <a:ext uri="{FF2B5EF4-FFF2-40B4-BE49-F238E27FC236}">
                <a16:creationId xmlns:a16="http://schemas.microsoft.com/office/drawing/2014/main" id="{237E9562-2D27-4A78-BAA4-73A958D6A8AA}"/>
              </a:ext>
            </a:extLst>
          </p:cNvPr>
          <p:cNvSpPr txBox="1"/>
          <p:nvPr/>
        </p:nvSpPr>
        <p:spPr>
          <a:xfrm>
            <a:off x="7866923" y="5750108"/>
            <a:ext cx="4000500" cy="369332"/>
          </a:xfrm>
          <a:prstGeom prst="rect">
            <a:avLst/>
          </a:prstGeom>
          <a:noFill/>
        </p:spPr>
        <p:txBody>
          <a:bodyPr wrap="square" rtlCol="0">
            <a:spAutoFit/>
          </a:bodyPr>
          <a:lstStyle/>
          <a:p>
            <a:r>
              <a:rPr lang="en-US" dirty="0"/>
              <a:t>Get/Set the value of shadow property</a:t>
            </a:r>
          </a:p>
        </p:txBody>
      </p:sp>
    </p:spTree>
    <p:extLst>
      <p:ext uri="{BB962C8B-B14F-4D97-AF65-F5344CB8AC3E}">
        <p14:creationId xmlns:p14="http://schemas.microsoft.com/office/powerpoint/2010/main" val="1763324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View Controller (MVC) Design Pattern</a:t>
            </a:r>
          </a:p>
        </p:txBody>
      </p:sp>
      <p:sp>
        <p:nvSpPr>
          <p:cNvPr id="8" name="Slide Number Placeholder 7"/>
          <p:cNvSpPr>
            <a:spLocks noGrp="1"/>
          </p:cNvSpPr>
          <p:nvPr>
            <p:ph type="sldNum" sz="quarter" idx="12"/>
          </p:nvPr>
        </p:nvSpPr>
        <p:spPr/>
        <p:txBody>
          <a:bodyPr/>
          <a:lstStyle/>
          <a:p>
            <a:fld id="{FB652213-B38A-4919-9374-0996C08E32BA}" type="slidenum">
              <a:rPr lang="en-US" smtClean="0"/>
              <a:pPr/>
              <a:t>6</a:t>
            </a:fld>
            <a:endParaRPr lang="en-US" dirty="0"/>
          </a:p>
        </p:txBody>
      </p:sp>
      <p:sp>
        <p:nvSpPr>
          <p:cNvPr id="6" name="Text Placeholder 5"/>
          <p:cNvSpPr>
            <a:spLocks noGrp="1"/>
          </p:cNvSpPr>
          <p:nvPr>
            <p:ph type="body" sz="quarter" idx="13"/>
          </p:nvPr>
        </p:nvSpPr>
        <p:spPr/>
        <p:txBody>
          <a:bodyPr/>
          <a:lstStyle/>
          <a:p>
            <a:endParaRPr lang="en-US" dirty="0"/>
          </a:p>
          <a:p>
            <a:endParaRPr lang="en-US" dirty="0"/>
          </a:p>
        </p:txBody>
      </p:sp>
      <p:pic>
        <p:nvPicPr>
          <p:cNvPr id="3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343400" y="2870202"/>
            <a:ext cx="1447802" cy="144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Content Placeholder 5"/>
          <p:cNvPicPr>
            <a:picLocks noChangeAspect="1"/>
          </p:cNvPicPr>
          <p:nvPr/>
        </p:nvPicPr>
        <p:blipFill>
          <a:blip r:embed="rId3" cstate="print">
            <a:duotone>
              <a:srgbClr val="0E715F">
                <a:shade val="45000"/>
                <a:satMod val="135000"/>
              </a:srgbClr>
              <a:prstClr val="white"/>
            </a:duotone>
            <a:extLst>
              <a:ext uri="{28A0092B-C50C-407E-A947-70E740481C1C}">
                <a14:useLocalDpi xmlns:a14="http://schemas.microsoft.com/office/drawing/2010/main" val="0"/>
              </a:ext>
            </a:extLst>
          </a:blip>
          <a:stretch>
            <a:fillRect/>
          </a:stretch>
        </p:blipFill>
        <p:spPr>
          <a:xfrm>
            <a:off x="7924800" y="4326471"/>
            <a:ext cx="1447802" cy="1447802"/>
          </a:xfrm>
          <a:prstGeom prst="rect">
            <a:avLst/>
          </a:prstGeom>
          <a:ln>
            <a:noFill/>
          </a:ln>
        </p:spPr>
      </p:pic>
      <p:pic>
        <p:nvPicPr>
          <p:cNvPr id="32" name="Content Placeholder 5"/>
          <p:cNvPicPr>
            <a:picLocks noChangeAspect="1"/>
          </p:cNvPicPr>
          <p:nvPr/>
        </p:nvPicPr>
        <p:blipFill>
          <a:blip r:embed="rId3" cstate="print">
            <a:duotone>
              <a:srgbClr val="6EB005">
                <a:shade val="45000"/>
                <a:satMod val="135000"/>
              </a:srgbClr>
              <a:prstClr val="white"/>
            </a:duotone>
            <a:extLst>
              <a:ext uri="{28A0092B-C50C-407E-A947-70E740481C1C}">
                <a14:useLocalDpi xmlns:a14="http://schemas.microsoft.com/office/drawing/2010/main" val="0"/>
              </a:ext>
            </a:extLst>
          </a:blip>
          <a:stretch>
            <a:fillRect/>
          </a:stretch>
        </p:blipFill>
        <p:spPr>
          <a:xfrm>
            <a:off x="7924800" y="1447800"/>
            <a:ext cx="1447802" cy="1447802"/>
          </a:xfrm>
          <a:prstGeom prst="rect">
            <a:avLst/>
          </a:prstGeom>
          <a:ln>
            <a:noFill/>
          </a:ln>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7800" y="2870202"/>
            <a:ext cx="1260662" cy="1371600"/>
          </a:xfrm>
          <a:prstGeom prst="rect">
            <a:avLst/>
          </a:prstGeom>
          <a:ln>
            <a:noFill/>
          </a:ln>
        </p:spPr>
      </p:pic>
      <p:cxnSp>
        <p:nvCxnSpPr>
          <p:cNvPr id="34" name="Straight Arrow Connector 33"/>
          <p:cNvCxnSpPr/>
          <p:nvPr/>
        </p:nvCxnSpPr>
        <p:spPr>
          <a:xfrm flipV="1">
            <a:off x="5562600" y="1994253"/>
            <a:ext cx="2514600" cy="1078974"/>
          </a:xfrm>
          <a:prstGeom prst="straightConnector1">
            <a:avLst/>
          </a:prstGeom>
          <a:noFill/>
          <a:ln w="9525" cap="flat" cmpd="sng" algn="ctr">
            <a:solidFill>
              <a:srgbClr val="000000"/>
            </a:solidFill>
            <a:prstDash val="solid"/>
            <a:tailEnd type="triangle"/>
          </a:ln>
          <a:effectLst/>
        </p:spPr>
      </p:cxnSp>
      <p:cxnSp>
        <p:nvCxnSpPr>
          <p:cNvPr id="35" name="Straight Arrow Connector 34"/>
          <p:cNvCxnSpPr/>
          <p:nvPr/>
        </p:nvCxnSpPr>
        <p:spPr>
          <a:xfrm>
            <a:off x="2895600" y="3362876"/>
            <a:ext cx="1710702" cy="0"/>
          </a:xfrm>
          <a:prstGeom prst="straightConnector1">
            <a:avLst/>
          </a:prstGeom>
          <a:noFill/>
          <a:ln w="9525" cap="flat" cmpd="sng" algn="ctr">
            <a:solidFill>
              <a:srgbClr val="000000"/>
            </a:solidFill>
            <a:prstDash val="solid"/>
            <a:tailEnd type="triangle"/>
          </a:ln>
          <a:effectLst/>
        </p:spPr>
      </p:cxnSp>
      <p:cxnSp>
        <p:nvCxnSpPr>
          <p:cNvPr id="36" name="Straight Arrow Connector 35"/>
          <p:cNvCxnSpPr/>
          <p:nvPr/>
        </p:nvCxnSpPr>
        <p:spPr>
          <a:xfrm flipH="1">
            <a:off x="2819400" y="3670653"/>
            <a:ext cx="1728070" cy="0"/>
          </a:xfrm>
          <a:prstGeom prst="straightConnector1">
            <a:avLst/>
          </a:prstGeom>
          <a:noFill/>
          <a:ln w="9525" cap="flat" cmpd="sng" algn="ctr">
            <a:solidFill>
              <a:srgbClr val="000000"/>
            </a:solidFill>
            <a:prstDash val="solid"/>
            <a:tailEnd type="triangle"/>
          </a:ln>
          <a:effectLst/>
        </p:spPr>
      </p:cxnSp>
      <p:sp>
        <p:nvSpPr>
          <p:cNvPr id="37" name="TextBox 36"/>
          <p:cNvSpPr txBox="1"/>
          <p:nvPr/>
        </p:nvSpPr>
        <p:spPr>
          <a:xfrm>
            <a:off x="2857500" y="3058076"/>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1. HTTP Request</a:t>
            </a:r>
          </a:p>
        </p:txBody>
      </p:sp>
      <p:sp>
        <p:nvSpPr>
          <p:cNvPr id="38" name="TextBox 37"/>
          <p:cNvSpPr txBox="1"/>
          <p:nvPr/>
        </p:nvSpPr>
        <p:spPr>
          <a:xfrm>
            <a:off x="2925016" y="3640214"/>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6. HTTP Response</a:t>
            </a:r>
          </a:p>
        </p:txBody>
      </p:sp>
      <p:sp>
        <p:nvSpPr>
          <p:cNvPr id="39" name="TextBox 38"/>
          <p:cNvSpPr txBox="1"/>
          <p:nvPr/>
        </p:nvSpPr>
        <p:spPr>
          <a:xfrm>
            <a:off x="4241366" y="4227964"/>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Controller</a:t>
            </a:r>
          </a:p>
        </p:txBody>
      </p:sp>
      <p:sp>
        <p:nvSpPr>
          <p:cNvPr id="40" name="TextBox 39"/>
          <p:cNvSpPr txBox="1"/>
          <p:nvPr/>
        </p:nvSpPr>
        <p:spPr>
          <a:xfrm>
            <a:off x="7788899" y="2769157"/>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Model</a:t>
            </a:r>
          </a:p>
        </p:txBody>
      </p:sp>
      <p:sp>
        <p:nvSpPr>
          <p:cNvPr id="41" name="TextBox 40"/>
          <p:cNvSpPr txBox="1"/>
          <p:nvPr/>
        </p:nvSpPr>
        <p:spPr>
          <a:xfrm>
            <a:off x="7788899" y="5651853"/>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1" i="0" u="none" strike="noStrike" kern="0" cap="none" spc="0" normalizeH="0" baseline="0" noProof="0" dirty="0">
                <a:ln>
                  <a:noFill/>
                </a:ln>
                <a:solidFill>
                  <a:srgbClr val="000000"/>
                </a:solidFill>
                <a:effectLst/>
                <a:uLnTx/>
                <a:uFillTx/>
              </a:rPr>
              <a:t>View</a:t>
            </a:r>
          </a:p>
        </p:txBody>
      </p:sp>
      <p:sp>
        <p:nvSpPr>
          <p:cNvPr id="42" name="TextBox 41"/>
          <p:cNvSpPr txBox="1"/>
          <p:nvPr/>
        </p:nvSpPr>
        <p:spPr>
          <a:xfrm rot="20225174">
            <a:off x="6090743" y="2824845"/>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3. Resultant data</a:t>
            </a:r>
          </a:p>
        </p:txBody>
      </p:sp>
      <p:sp>
        <p:nvSpPr>
          <p:cNvPr id="43" name="TextBox 42"/>
          <p:cNvSpPr txBox="1"/>
          <p:nvPr/>
        </p:nvSpPr>
        <p:spPr>
          <a:xfrm rot="20251691">
            <a:off x="5466416" y="2291662"/>
            <a:ext cx="247652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2. Pass incoming parameters</a:t>
            </a:r>
          </a:p>
        </p:txBody>
      </p:sp>
      <p:cxnSp>
        <p:nvCxnSpPr>
          <p:cNvPr id="44" name="Straight Arrow Connector 43"/>
          <p:cNvCxnSpPr/>
          <p:nvPr/>
        </p:nvCxnSpPr>
        <p:spPr>
          <a:xfrm flipH="1">
            <a:off x="5562600" y="2357543"/>
            <a:ext cx="2514600" cy="1056240"/>
          </a:xfrm>
          <a:prstGeom prst="straightConnector1">
            <a:avLst/>
          </a:prstGeom>
          <a:noFill/>
          <a:ln w="9525" cap="flat" cmpd="sng" algn="ctr">
            <a:solidFill>
              <a:srgbClr val="000000"/>
            </a:solidFill>
            <a:prstDash val="solid"/>
            <a:tailEnd type="triangle"/>
          </a:ln>
          <a:effectLst/>
        </p:spPr>
      </p:cxnSp>
      <p:cxnSp>
        <p:nvCxnSpPr>
          <p:cNvPr id="45" name="Straight Arrow Connector 44"/>
          <p:cNvCxnSpPr/>
          <p:nvPr/>
        </p:nvCxnSpPr>
        <p:spPr>
          <a:xfrm>
            <a:off x="5562600" y="3743863"/>
            <a:ext cx="2514600" cy="1052813"/>
          </a:xfrm>
          <a:prstGeom prst="straightConnector1">
            <a:avLst/>
          </a:prstGeom>
          <a:noFill/>
          <a:ln w="9525" cap="flat" cmpd="sng" algn="ctr">
            <a:solidFill>
              <a:srgbClr val="000000"/>
            </a:solidFill>
            <a:prstDash val="solid"/>
            <a:tailEnd type="triangle"/>
          </a:ln>
          <a:effectLst/>
        </p:spPr>
      </p:cxnSp>
      <p:sp>
        <p:nvSpPr>
          <p:cNvPr id="46" name="TextBox 45"/>
          <p:cNvSpPr txBox="1"/>
          <p:nvPr/>
        </p:nvSpPr>
        <p:spPr>
          <a:xfrm rot="1346140">
            <a:off x="6113021" y="4039034"/>
            <a:ext cx="1651870"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4. Pass Model</a:t>
            </a:r>
          </a:p>
        </p:txBody>
      </p:sp>
      <p:cxnSp>
        <p:nvCxnSpPr>
          <p:cNvPr id="47" name="Straight Arrow Connector 46"/>
          <p:cNvCxnSpPr/>
          <p:nvPr/>
        </p:nvCxnSpPr>
        <p:spPr>
          <a:xfrm flipH="1" flipV="1">
            <a:off x="5562600" y="4107153"/>
            <a:ext cx="2514600" cy="1056240"/>
          </a:xfrm>
          <a:prstGeom prst="straightConnector1">
            <a:avLst/>
          </a:prstGeom>
          <a:noFill/>
          <a:ln w="9525" cap="flat" cmpd="sng" algn="ctr">
            <a:solidFill>
              <a:srgbClr val="000000"/>
            </a:solidFill>
            <a:prstDash val="solid"/>
            <a:tailEnd type="triangle"/>
          </a:ln>
          <a:effectLst/>
        </p:spPr>
      </p:cxnSp>
      <p:sp>
        <p:nvSpPr>
          <p:cNvPr id="48" name="TextBox 47"/>
          <p:cNvSpPr txBox="1"/>
          <p:nvPr/>
        </p:nvSpPr>
        <p:spPr>
          <a:xfrm rot="1354411">
            <a:off x="5690517" y="4623928"/>
            <a:ext cx="2186372"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US" sz="1400" b="0" i="0" u="none" strike="noStrike" kern="0" cap="none" spc="0" normalizeH="0" baseline="0" noProof="0" dirty="0">
                <a:ln>
                  <a:noFill/>
                </a:ln>
                <a:solidFill>
                  <a:srgbClr val="000000"/>
                </a:solidFill>
                <a:effectLst/>
                <a:uLnTx/>
                <a:uFillTx/>
              </a:rPr>
              <a:t>5. GUI content (HTML)</a:t>
            </a:r>
          </a:p>
        </p:txBody>
      </p:sp>
    </p:spTree>
    <p:extLst>
      <p:ext uri="{BB962C8B-B14F-4D97-AF65-F5344CB8AC3E}">
        <p14:creationId xmlns:p14="http://schemas.microsoft.com/office/powerpoint/2010/main" val="3220000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 – Concurrency Token</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60</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A Concurrency Token is the property on a model EF will use to determine if it has been modified since retrieved</a:t>
            </a:r>
          </a:p>
          <a:p>
            <a:r>
              <a:rPr lang="en-US" dirty="0"/>
              <a:t>Timestamps are often used as concurrency tokens</a:t>
            </a:r>
          </a:p>
          <a:p>
            <a:r>
              <a:rPr lang="en-US" dirty="0"/>
              <a:t>Can be marked via </a:t>
            </a:r>
            <a:r>
              <a:rPr lang="en-US" dirty="0" err="1"/>
              <a:t>ConcurrencyCheckAnnotation</a:t>
            </a:r>
            <a:r>
              <a:rPr lang="en-US" dirty="0"/>
              <a:t> or Fluent API</a:t>
            </a:r>
          </a:p>
          <a:p>
            <a:r>
              <a:rPr lang="en-US" dirty="0"/>
              <a:t>Can be applied to Shadow Properties and regular properties</a:t>
            </a:r>
          </a:p>
          <a:p>
            <a:endParaRPr lang="en-US" dirty="0"/>
          </a:p>
        </p:txBody>
      </p:sp>
      <p:pic>
        <p:nvPicPr>
          <p:cNvPr id="5" name="Picture 4">
            <a:extLst>
              <a:ext uri="{FF2B5EF4-FFF2-40B4-BE49-F238E27FC236}">
                <a16:creationId xmlns:a16="http://schemas.microsoft.com/office/drawing/2014/main" id="{5824F7B7-2744-4D08-B6D4-B1A8C8D5D3B2}"/>
              </a:ext>
            </a:extLst>
          </p:cNvPr>
          <p:cNvPicPr>
            <a:picLocks noChangeAspect="1"/>
          </p:cNvPicPr>
          <p:nvPr/>
        </p:nvPicPr>
        <p:blipFill>
          <a:blip r:embed="rId3"/>
          <a:stretch>
            <a:fillRect/>
          </a:stretch>
        </p:blipFill>
        <p:spPr>
          <a:xfrm>
            <a:off x="1689514" y="3621024"/>
            <a:ext cx="8599611" cy="1878076"/>
          </a:xfrm>
          <a:prstGeom prst="rect">
            <a:avLst/>
          </a:prstGeom>
          <a:ln>
            <a:solidFill>
              <a:schemeClr val="tx1"/>
            </a:solidFill>
          </a:ln>
        </p:spPr>
      </p:pic>
      <p:sp>
        <p:nvSpPr>
          <p:cNvPr id="8" name="Speech Bubble: Rectangle 7">
            <a:extLst>
              <a:ext uri="{FF2B5EF4-FFF2-40B4-BE49-F238E27FC236}">
                <a16:creationId xmlns:a16="http://schemas.microsoft.com/office/drawing/2014/main" id="{C857734F-26D2-4DAC-87F1-2BC6136AB0E5}"/>
              </a:ext>
            </a:extLst>
          </p:cNvPr>
          <p:cNvSpPr/>
          <p:nvPr/>
        </p:nvSpPr>
        <p:spPr>
          <a:xfrm>
            <a:off x="7797800" y="4254500"/>
            <a:ext cx="2491324" cy="508000"/>
          </a:xfrm>
          <a:prstGeom prst="wedgeRectCallout">
            <a:avLst>
              <a:gd name="adj1" fmla="val -91784"/>
              <a:gd name="adj2" fmla="val 347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Shadow Property</a:t>
            </a:r>
          </a:p>
        </p:txBody>
      </p:sp>
      <p:sp>
        <p:nvSpPr>
          <p:cNvPr id="14" name="Speech Bubble: Rectangle 13">
            <a:extLst>
              <a:ext uri="{FF2B5EF4-FFF2-40B4-BE49-F238E27FC236}">
                <a16:creationId xmlns:a16="http://schemas.microsoft.com/office/drawing/2014/main" id="{018C1BC4-F46F-43C4-AB5F-8B3DFB16806F}"/>
              </a:ext>
            </a:extLst>
          </p:cNvPr>
          <p:cNvSpPr/>
          <p:nvPr/>
        </p:nvSpPr>
        <p:spPr>
          <a:xfrm>
            <a:off x="7797800" y="4887976"/>
            <a:ext cx="2491324" cy="508000"/>
          </a:xfrm>
          <a:prstGeom prst="wedgeRectCallout">
            <a:avLst>
              <a:gd name="adj1" fmla="val -133075"/>
              <a:gd name="adj2" fmla="val -27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 as Concurrency Token</a:t>
            </a:r>
          </a:p>
        </p:txBody>
      </p:sp>
    </p:spTree>
    <p:extLst>
      <p:ext uri="{BB962C8B-B14F-4D97-AF65-F5344CB8AC3E}">
        <p14:creationId xmlns:p14="http://schemas.microsoft.com/office/powerpoint/2010/main" val="397797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 – Relationships</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61</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Relationships can be explicitly defined using the fluent API</a:t>
            </a:r>
          </a:p>
          <a:p>
            <a:endParaRPr lang="en-US" dirty="0"/>
          </a:p>
        </p:txBody>
      </p:sp>
      <p:pic>
        <p:nvPicPr>
          <p:cNvPr id="5" name="Picture 4">
            <a:extLst>
              <a:ext uri="{FF2B5EF4-FFF2-40B4-BE49-F238E27FC236}">
                <a16:creationId xmlns:a16="http://schemas.microsoft.com/office/drawing/2014/main" id="{2AD67B6A-2848-4FD2-80D1-DA750753DBAB}"/>
              </a:ext>
            </a:extLst>
          </p:cNvPr>
          <p:cNvPicPr>
            <a:picLocks noChangeAspect="1"/>
          </p:cNvPicPr>
          <p:nvPr/>
        </p:nvPicPr>
        <p:blipFill>
          <a:blip r:embed="rId3"/>
          <a:stretch>
            <a:fillRect/>
          </a:stretch>
        </p:blipFill>
        <p:spPr>
          <a:xfrm>
            <a:off x="504634" y="2426638"/>
            <a:ext cx="11182732" cy="2388772"/>
          </a:xfrm>
          <a:prstGeom prst="rect">
            <a:avLst/>
          </a:prstGeom>
          <a:ln>
            <a:solidFill>
              <a:schemeClr val="tx1"/>
            </a:solidFill>
          </a:ln>
        </p:spPr>
      </p:pic>
    </p:spTree>
    <p:extLst>
      <p:ext uri="{BB962C8B-B14F-4D97-AF65-F5344CB8AC3E}">
        <p14:creationId xmlns:p14="http://schemas.microsoft.com/office/powerpoint/2010/main" val="3428179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 – Conventions</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62</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Default conventions can be overridden using the Fluent API</a:t>
            </a:r>
          </a:p>
          <a:p>
            <a:endParaRPr lang="en-US" dirty="0"/>
          </a:p>
        </p:txBody>
      </p:sp>
      <p:pic>
        <p:nvPicPr>
          <p:cNvPr id="5" name="Picture 4">
            <a:extLst>
              <a:ext uri="{FF2B5EF4-FFF2-40B4-BE49-F238E27FC236}">
                <a16:creationId xmlns:a16="http://schemas.microsoft.com/office/drawing/2014/main" id="{6000C90E-CF98-48D3-AC94-FEDCF291F9C4}"/>
              </a:ext>
            </a:extLst>
          </p:cNvPr>
          <p:cNvPicPr>
            <a:picLocks noChangeAspect="1"/>
          </p:cNvPicPr>
          <p:nvPr/>
        </p:nvPicPr>
        <p:blipFill>
          <a:blip r:embed="rId3"/>
          <a:stretch>
            <a:fillRect/>
          </a:stretch>
        </p:blipFill>
        <p:spPr>
          <a:xfrm>
            <a:off x="1188720" y="1831848"/>
            <a:ext cx="9601200" cy="4267200"/>
          </a:xfrm>
          <a:prstGeom prst="rect">
            <a:avLst/>
          </a:prstGeom>
          <a:ln>
            <a:solidFill>
              <a:schemeClr val="tx1"/>
            </a:solidFill>
          </a:ln>
        </p:spPr>
      </p:pic>
    </p:spTree>
    <p:extLst>
      <p:ext uri="{BB962C8B-B14F-4D97-AF65-F5344CB8AC3E}">
        <p14:creationId xmlns:p14="http://schemas.microsoft.com/office/powerpoint/2010/main" val="1621600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3E94E3-3057-4EC6-B169-6F44EDB912A1}"/>
              </a:ext>
            </a:extLst>
          </p:cNvPr>
          <p:cNvPicPr>
            <a:picLocks noChangeAspect="1"/>
          </p:cNvPicPr>
          <p:nvPr/>
        </p:nvPicPr>
        <p:blipFill>
          <a:blip r:embed="rId3"/>
          <a:stretch>
            <a:fillRect/>
          </a:stretch>
        </p:blipFill>
        <p:spPr>
          <a:xfrm>
            <a:off x="795528" y="1603248"/>
            <a:ext cx="10287000" cy="4495800"/>
          </a:xfrm>
          <a:prstGeom prst="rect">
            <a:avLst/>
          </a:prstGeom>
          <a:ln>
            <a:solidFill>
              <a:schemeClr val="tx1"/>
            </a:solidFill>
          </a:ln>
        </p:spPr>
      </p:pic>
      <p:sp>
        <p:nvSpPr>
          <p:cNvPr id="2" name="Title 1">
            <a:extLst>
              <a:ext uri="{FF2B5EF4-FFF2-40B4-BE49-F238E27FC236}">
                <a16:creationId xmlns:a16="http://schemas.microsoft.com/office/drawing/2014/main" id="{AD086268-EF8E-4CFB-B3EC-18A05712014B}"/>
              </a:ext>
            </a:extLst>
          </p:cNvPr>
          <p:cNvSpPr>
            <a:spLocks noGrp="1"/>
          </p:cNvSpPr>
          <p:nvPr>
            <p:ph type="title"/>
          </p:nvPr>
        </p:nvSpPr>
        <p:spPr/>
        <p:txBody>
          <a:bodyPr>
            <a:normAutofit/>
          </a:bodyPr>
          <a:lstStyle/>
          <a:p>
            <a:r>
              <a:rPr lang="en-US" dirty="0"/>
              <a:t>EF Core Fluent API – Model-Level Query Filters</a:t>
            </a:r>
          </a:p>
        </p:txBody>
      </p:sp>
      <p:sp>
        <p:nvSpPr>
          <p:cNvPr id="3" name="Slide Number Placeholder 2">
            <a:extLst>
              <a:ext uri="{FF2B5EF4-FFF2-40B4-BE49-F238E27FC236}">
                <a16:creationId xmlns:a16="http://schemas.microsoft.com/office/drawing/2014/main" id="{894F28A5-A9CE-4E8B-B349-3D17ED70D6B5}"/>
              </a:ext>
            </a:extLst>
          </p:cNvPr>
          <p:cNvSpPr>
            <a:spLocks noGrp="1"/>
          </p:cNvSpPr>
          <p:nvPr>
            <p:ph type="sldNum" sz="quarter" idx="12"/>
          </p:nvPr>
        </p:nvSpPr>
        <p:spPr/>
        <p:txBody>
          <a:bodyPr/>
          <a:lstStyle/>
          <a:p>
            <a:pPr>
              <a:defRPr/>
            </a:pPr>
            <a:fld id="{AFFF257A-30C5-4AFB-911B-BE4CEEA1EA82}" type="slidenum">
              <a:rPr lang="en-US" kern="0" smtClean="0">
                <a:solidFill>
                  <a:sysClr val="windowText" lastClr="000000"/>
                </a:solidFill>
              </a:rPr>
              <a:pPr>
                <a:defRPr/>
              </a:pPr>
              <a:t>63</a:t>
            </a:fld>
            <a:endParaRPr lang="en-US" kern="0" dirty="0">
              <a:solidFill>
                <a:sysClr val="windowText" lastClr="000000"/>
              </a:solidFill>
            </a:endParaRPr>
          </a:p>
        </p:txBody>
      </p:sp>
      <p:sp>
        <p:nvSpPr>
          <p:cNvPr id="4" name="Text Placeholder 3">
            <a:extLst>
              <a:ext uri="{FF2B5EF4-FFF2-40B4-BE49-F238E27FC236}">
                <a16:creationId xmlns:a16="http://schemas.microsoft.com/office/drawing/2014/main" id="{86323031-3FE2-411A-AC26-3FAB991F5648}"/>
              </a:ext>
            </a:extLst>
          </p:cNvPr>
          <p:cNvSpPr>
            <a:spLocks noGrp="1"/>
          </p:cNvSpPr>
          <p:nvPr>
            <p:ph type="body" sz="quarter" idx="13"/>
          </p:nvPr>
        </p:nvSpPr>
        <p:spPr/>
        <p:txBody>
          <a:bodyPr/>
          <a:lstStyle/>
          <a:p>
            <a:r>
              <a:rPr lang="en-US" dirty="0"/>
              <a:t>Create a filter at the model level that filters all queries on that entity type</a:t>
            </a:r>
          </a:p>
          <a:p>
            <a:endParaRPr lang="en-US" dirty="0"/>
          </a:p>
        </p:txBody>
      </p:sp>
      <p:sp>
        <p:nvSpPr>
          <p:cNvPr id="7" name="Rectangle 6">
            <a:extLst>
              <a:ext uri="{FF2B5EF4-FFF2-40B4-BE49-F238E27FC236}">
                <a16:creationId xmlns:a16="http://schemas.microsoft.com/office/drawing/2014/main" id="{72F77495-81B0-4F97-A4A4-7B27145E0FEF}"/>
              </a:ext>
            </a:extLst>
          </p:cNvPr>
          <p:cNvSpPr/>
          <p:nvPr/>
        </p:nvSpPr>
        <p:spPr>
          <a:xfrm>
            <a:off x="1614311" y="5249333"/>
            <a:ext cx="9403645" cy="3725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369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3: </a:t>
            </a:r>
            <a:r>
              <a:rPr lang="en-IN" dirty="0"/>
              <a:t>Model Design</a:t>
            </a:r>
            <a:endParaRPr lang="en-US" dirty="0"/>
          </a:p>
        </p:txBody>
      </p:sp>
      <p:sp>
        <p:nvSpPr>
          <p:cNvPr id="4" name="Text Placeholder 1"/>
          <p:cNvSpPr>
            <a:spLocks noGrp="1"/>
          </p:cNvSpPr>
          <p:nvPr>
            <p:ph type="body" sz="quarter" idx="14"/>
          </p:nvPr>
        </p:nvSpPr>
        <p:spPr/>
        <p:txBody>
          <a:bodyPr/>
          <a:lstStyle/>
          <a:p>
            <a:r>
              <a:rPr lang="en-US" dirty="0"/>
              <a:t>Lesson: Scaffolding</a:t>
            </a:r>
          </a:p>
        </p:txBody>
      </p:sp>
    </p:spTree>
    <p:extLst>
      <p:ext uri="{BB962C8B-B14F-4D97-AF65-F5344CB8AC3E}">
        <p14:creationId xmlns:p14="http://schemas.microsoft.com/office/powerpoint/2010/main" val="4198318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Scaffolding</a:t>
            </a:r>
          </a:p>
        </p:txBody>
      </p:sp>
      <p:sp>
        <p:nvSpPr>
          <p:cNvPr id="5" name="Slide Number Placeholder 4"/>
          <p:cNvSpPr>
            <a:spLocks noGrp="1"/>
          </p:cNvSpPr>
          <p:nvPr>
            <p:ph type="sldNum" sz="quarter" idx="12"/>
          </p:nvPr>
        </p:nvSpPr>
        <p:spPr/>
        <p:txBody>
          <a:bodyPr/>
          <a:lstStyle/>
          <a:p>
            <a:fld id="{026CCAEB-CB17-44EB-A892-4553F1D666B6}" type="slidenum">
              <a:rPr lang="en-US" smtClean="0"/>
              <a:pPr/>
              <a:t>65</a:t>
            </a:fld>
            <a:endParaRPr lang="en-US" dirty="0"/>
          </a:p>
        </p:txBody>
      </p:sp>
      <p:sp>
        <p:nvSpPr>
          <p:cNvPr id="3" name="Content Placeholder 2"/>
          <p:cNvSpPr>
            <a:spLocks noGrp="1"/>
          </p:cNvSpPr>
          <p:nvPr>
            <p:ph type="body" sz="quarter" idx="13"/>
          </p:nvPr>
        </p:nvSpPr>
        <p:spPr/>
        <p:txBody>
          <a:bodyPr/>
          <a:lstStyle/>
          <a:p>
            <a:r>
              <a:rPr lang="en-US" dirty="0"/>
              <a:t>It means generating code for Create, Read, Update, and Delete (CRUD) functionality against a model</a:t>
            </a:r>
          </a:p>
          <a:p>
            <a:r>
              <a:rPr lang="en-US" dirty="0"/>
              <a:t>It examines the type definition of model(s) to:</a:t>
            </a:r>
          </a:p>
          <a:p>
            <a:pPr lvl="1"/>
            <a:r>
              <a:rPr lang="en-US" dirty="0"/>
              <a:t>Generate controller(s)</a:t>
            </a:r>
          </a:p>
          <a:p>
            <a:pPr lvl="1"/>
            <a:r>
              <a:rPr lang="en-US" dirty="0"/>
              <a:t>Generate Controller’s associated views</a:t>
            </a:r>
          </a:p>
          <a:p>
            <a:r>
              <a:rPr lang="en-US" dirty="0"/>
              <a:t>It automatically names controllers and views</a:t>
            </a:r>
          </a:p>
          <a:p>
            <a:r>
              <a:rPr lang="en-US" dirty="0"/>
              <a:t>All the generated controllers and views are </a:t>
            </a:r>
            <a:br>
              <a:rPr lang="en-US" dirty="0"/>
            </a:br>
            <a:r>
              <a:rPr lang="en-US" dirty="0"/>
              <a:t>placed correctly in the project structure</a:t>
            </a:r>
          </a:p>
        </p:txBody>
      </p:sp>
      <p:pic>
        <p:nvPicPr>
          <p:cNvPr id="4" name="Picture 3">
            <a:extLst>
              <a:ext uri="{FF2B5EF4-FFF2-40B4-BE49-F238E27FC236}">
                <a16:creationId xmlns:a16="http://schemas.microsoft.com/office/drawing/2014/main" id="{15F11EA8-73A8-4606-973F-5B412E5EFD77}"/>
              </a:ext>
            </a:extLst>
          </p:cNvPr>
          <p:cNvPicPr>
            <a:picLocks noChangeAspect="1"/>
          </p:cNvPicPr>
          <p:nvPr/>
        </p:nvPicPr>
        <p:blipFill>
          <a:blip r:embed="rId3"/>
          <a:stretch>
            <a:fillRect/>
          </a:stretch>
        </p:blipFill>
        <p:spPr>
          <a:xfrm>
            <a:off x="8128911" y="1721204"/>
            <a:ext cx="2541163" cy="45064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7041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MVC Scaffolding in Visual Studio</a:t>
            </a:r>
          </a:p>
        </p:txBody>
      </p:sp>
      <p:sp>
        <p:nvSpPr>
          <p:cNvPr id="5" name="Slide Number Placeholder 4"/>
          <p:cNvSpPr>
            <a:spLocks noGrp="1"/>
          </p:cNvSpPr>
          <p:nvPr>
            <p:ph type="sldNum" sz="quarter" idx="12"/>
          </p:nvPr>
        </p:nvSpPr>
        <p:spPr/>
        <p:txBody>
          <a:bodyPr/>
          <a:lstStyle/>
          <a:p>
            <a:fld id="{026CCAEB-CB17-44EB-A892-4553F1D666B6}" type="slidenum">
              <a:rPr lang="en-US" smtClean="0"/>
              <a:pPr/>
              <a:t>66</a:t>
            </a:fld>
            <a:endParaRPr lang="en-US" dirty="0"/>
          </a:p>
        </p:txBody>
      </p:sp>
      <p:pic>
        <p:nvPicPr>
          <p:cNvPr id="4" name="Picture 3">
            <a:extLst>
              <a:ext uri="{FF2B5EF4-FFF2-40B4-BE49-F238E27FC236}">
                <a16:creationId xmlns:a16="http://schemas.microsoft.com/office/drawing/2014/main" id="{7E415C0C-DFC5-46A1-85F7-1E1C4E5E0E6A}"/>
              </a:ext>
            </a:extLst>
          </p:cNvPr>
          <p:cNvPicPr>
            <a:picLocks noChangeAspect="1"/>
          </p:cNvPicPr>
          <p:nvPr/>
        </p:nvPicPr>
        <p:blipFill rotWithShape="1">
          <a:blip r:embed="rId3"/>
          <a:srcRect l="466" t="551" r="599" b="1133"/>
          <a:stretch/>
        </p:blipFill>
        <p:spPr>
          <a:xfrm>
            <a:off x="1900427" y="1246251"/>
            <a:ext cx="8077201" cy="4851401"/>
          </a:xfrm>
          <a:prstGeom prst="rect">
            <a:avLst/>
          </a:prstGeom>
          <a:ln>
            <a:solidFill>
              <a:srgbClr val="B47258"/>
            </a:solidFill>
          </a:ln>
        </p:spPr>
      </p:pic>
    </p:spTree>
    <p:extLst>
      <p:ext uri="{BB962C8B-B14F-4D97-AF65-F5344CB8AC3E}">
        <p14:creationId xmlns:p14="http://schemas.microsoft.com/office/powerpoint/2010/main" val="775756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Scaffolding Templates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67</a:t>
            </a:fld>
            <a:endParaRPr lang="en-US" dirty="0"/>
          </a:p>
        </p:txBody>
      </p:sp>
      <p:sp>
        <p:nvSpPr>
          <p:cNvPr id="3" name="Content Placeholder 2"/>
          <p:cNvSpPr>
            <a:spLocks noGrp="1"/>
          </p:cNvSpPr>
          <p:nvPr>
            <p:ph type="body" sz="quarter" idx="13"/>
          </p:nvPr>
        </p:nvSpPr>
        <p:spPr>
          <a:xfrm>
            <a:off x="402336" y="1143000"/>
            <a:ext cx="4478583" cy="4956048"/>
          </a:xfrm>
        </p:spPr>
        <p:txBody>
          <a:bodyPr/>
          <a:lstStyle/>
          <a:p>
            <a:r>
              <a:rPr lang="en-US" dirty="0"/>
              <a:t>Scaffolding template determines how far would it go with code generation</a:t>
            </a:r>
          </a:p>
          <a:p>
            <a:r>
              <a:rPr lang="en-US" dirty="0"/>
              <a:t>Alternative scaffolding templates are available through </a:t>
            </a:r>
            <a:r>
              <a:rPr lang="en-US" b="1" dirty="0"/>
              <a:t>NuGet</a:t>
            </a:r>
            <a:endParaRPr lang="en-US" dirty="0"/>
          </a:p>
        </p:txBody>
      </p:sp>
      <p:pic>
        <p:nvPicPr>
          <p:cNvPr id="4" name="Picture 3">
            <a:extLst>
              <a:ext uri="{FF2B5EF4-FFF2-40B4-BE49-F238E27FC236}">
                <a16:creationId xmlns:a16="http://schemas.microsoft.com/office/drawing/2014/main" id="{9FA3F1DE-6C80-4833-9B84-91E32EB8CDEC}"/>
              </a:ext>
            </a:extLst>
          </p:cNvPr>
          <p:cNvPicPr>
            <a:picLocks noChangeAspect="1"/>
          </p:cNvPicPr>
          <p:nvPr/>
        </p:nvPicPr>
        <p:blipFill rotWithShape="1">
          <a:blip r:embed="rId3"/>
          <a:srcRect l="194" t="-49" b="-1"/>
          <a:stretch/>
        </p:blipFill>
        <p:spPr>
          <a:xfrm>
            <a:off x="4611387" y="987552"/>
            <a:ext cx="7097770" cy="4939115"/>
          </a:xfrm>
          <a:prstGeom prst="rect">
            <a:avLst/>
          </a:prstGeom>
        </p:spPr>
      </p:pic>
    </p:spTree>
    <p:extLst>
      <p:ext uri="{BB962C8B-B14F-4D97-AF65-F5344CB8AC3E}">
        <p14:creationId xmlns:p14="http://schemas.microsoft.com/office/powerpoint/2010/main" val="4168370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Scaffolding Model Development</a:t>
            </a:r>
          </a:p>
        </p:txBody>
      </p:sp>
    </p:spTree>
    <p:extLst>
      <p:ext uri="{BB962C8B-B14F-4D97-AF65-F5344CB8AC3E}">
        <p14:creationId xmlns:p14="http://schemas.microsoft.com/office/powerpoint/2010/main" val="61633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3: </a:t>
            </a:r>
            <a:r>
              <a:rPr lang="en-IN" dirty="0"/>
              <a:t>Model Design</a:t>
            </a:r>
            <a:endParaRPr lang="en-US" dirty="0"/>
          </a:p>
        </p:txBody>
      </p:sp>
      <p:sp>
        <p:nvSpPr>
          <p:cNvPr id="4" name="Text Placeholder 1"/>
          <p:cNvSpPr>
            <a:spLocks noGrp="1"/>
          </p:cNvSpPr>
          <p:nvPr>
            <p:ph type="body" sz="quarter" idx="14"/>
          </p:nvPr>
        </p:nvSpPr>
        <p:spPr/>
        <p:txBody>
          <a:bodyPr/>
          <a:lstStyle/>
          <a:p>
            <a:r>
              <a:rPr lang="en-US" dirty="0"/>
              <a:t>Lesson: Model Binding</a:t>
            </a:r>
          </a:p>
        </p:txBody>
      </p:sp>
    </p:spTree>
    <p:extLst>
      <p:ext uri="{BB962C8B-B14F-4D97-AF65-F5344CB8AC3E}">
        <p14:creationId xmlns:p14="http://schemas.microsoft.com/office/powerpoint/2010/main" val="3662650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Control Flow</a:t>
            </a:r>
          </a:p>
        </p:txBody>
      </p:sp>
      <p:sp>
        <p:nvSpPr>
          <p:cNvPr id="4" name="Slide Number Placeholder 3"/>
          <p:cNvSpPr>
            <a:spLocks noGrp="1"/>
          </p:cNvSpPr>
          <p:nvPr>
            <p:ph type="sldNum" sz="quarter" idx="12"/>
          </p:nvPr>
        </p:nvSpPr>
        <p:spPr/>
        <p:txBody>
          <a:bodyPr/>
          <a:lstStyle/>
          <a:p>
            <a:fld id="{A0AE9EC9-F182-4A35-8041-CBBE9CFA6E78}" type="slidenum">
              <a:rPr lang="en-US" smtClean="0"/>
              <a:pPr/>
              <a:t>7</a:t>
            </a:fld>
            <a:endParaRPr lang="en-US" dirty="0"/>
          </a:p>
        </p:txBody>
      </p:sp>
      <p:sp>
        <p:nvSpPr>
          <p:cNvPr id="20" name="Text Placeholder 19"/>
          <p:cNvSpPr>
            <a:spLocks noGrp="1"/>
          </p:cNvSpPr>
          <p:nvPr>
            <p:ph type="body" sz="quarter" idx="13"/>
          </p:nvPr>
        </p:nvSpPr>
        <p:spPr/>
        <p:txBody>
          <a:bodyPr/>
          <a:lstStyle/>
          <a:p>
            <a:endParaRPr lang="en-US" dirty="0"/>
          </a:p>
          <a:p>
            <a:endParaRPr lang="en-US" dirty="0"/>
          </a:p>
        </p:txBody>
      </p:sp>
      <p:sp>
        <p:nvSpPr>
          <p:cNvPr id="21" name="Rectangle 20"/>
          <p:cNvSpPr/>
          <p:nvPr/>
        </p:nvSpPr>
        <p:spPr>
          <a:xfrm>
            <a:off x="426955" y="1682338"/>
            <a:ext cx="2691744" cy="1295400"/>
          </a:xfrm>
          <a:prstGeom prst="rect">
            <a:avLst/>
          </a:prstGeom>
          <a:solidFill>
            <a:srgbClr val="00B05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User interacts with GUI with a mouse</a:t>
            </a:r>
          </a:p>
        </p:txBody>
      </p:sp>
      <p:sp>
        <p:nvSpPr>
          <p:cNvPr id="22" name="Rectangle 21"/>
          <p:cNvSpPr/>
          <p:nvPr/>
        </p:nvSpPr>
        <p:spPr>
          <a:xfrm>
            <a:off x="4712467" y="4357255"/>
            <a:ext cx="2691744" cy="1295400"/>
          </a:xfrm>
          <a:prstGeom prst="rect">
            <a:avLst/>
          </a:prstGeom>
          <a:solidFill>
            <a:srgbClr val="FF66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View transforms Model into appropriate output format</a:t>
            </a:r>
          </a:p>
        </p:txBody>
      </p:sp>
      <p:sp>
        <p:nvSpPr>
          <p:cNvPr id="23" name="Rectangle 22"/>
          <p:cNvSpPr/>
          <p:nvPr/>
        </p:nvSpPr>
        <p:spPr>
          <a:xfrm>
            <a:off x="426955" y="4357255"/>
            <a:ext cx="2691744" cy="1295400"/>
          </a:xfrm>
          <a:prstGeom prst="rect">
            <a:avLst/>
          </a:prstGeom>
          <a:solidFill>
            <a:srgbClr val="000000">
              <a:lumMod val="6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GUI rendered;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cs typeface="Segoe UI" panose="020B0502040204020203" pitchFamily="34" charset="0"/>
              </a:rPr>
              <a:t>Controller</a:t>
            </a: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 sends HTTP response to browser</a:t>
            </a:r>
          </a:p>
        </p:txBody>
      </p:sp>
      <p:sp>
        <p:nvSpPr>
          <p:cNvPr id="24" name="Rectangle 23"/>
          <p:cNvSpPr/>
          <p:nvPr/>
        </p:nvSpPr>
        <p:spPr>
          <a:xfrm>
            <a:off x="8997979" y="1690255"/>
            <a:ext cx="2691744" cy="1295400"/>
          </a:xfrm>
          <a:prstGeom prst="rect">
            <a:avLst/>
          </a:prstGeom>
          <a:solidFill>
            <a:srgbClr val="002050">
              <a:lumMod val="75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cs typeface="Segoe UI" panose="020B0502040204020203" pitchFamily="34" charset="0"/>
              </a:rPr>
              <a:t>Controller</a:t>
            </a: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 processes the request and accesses/forms a data model</a:t>
            </a:r>
          </a:p>
        </p:txBody>
      </p:sp>
      <p:sp>
        <p:nvSpPr>
          <p:cNvPr id="25" name="Rectangle 24"/>
          <p:cNvSpPr/>
          <p:nvPr/>
        </p:nvSpPr>
        <p:spPr>
          <a:xfrm>
            <a:off x="4712467" y="1690255"/>
            <a:ext cx="2691744" cy="1295400"/>
          </a:xfrm>
          <a:prstGeom prst="rect">
            <a:avLst/>
          </a:prstGeom>
          <a:solidFill>
            <a:srgbClr val="CC99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Incoming request directed to </a:t>
            </a:r>
            <a:r>
              <a:rPr kumimoji="0" lang="en-US" sz="1800" b="0" i="1" u="none" strike="noStrike" kern="0" cap="none" spc="0" normalizeH="0" baseline="0" noProof="0" dirty="0">
                <a:ln>
                  <a:noFill/>
                </a:ln>
                <a:solidFill>
                  <a:prstClr val="white"/>
                </a:solidFill>
                <a:effectLst/>
                <a:uLnTx/>
                <a:uFillTx/>
                <a:cs typeface="Segoe UI" panose="020B0502040204020203" pitchFamily="34" charset="0"/>
              </a:rPr>
              <a:t>Controller</a:t>
            </a:r>
          </a:p>
        </p:txBody>
      </p:sp>
      <p:cxnSp>
        <p:nvCxnSpPr>
          <p:cNvPr id="26" name="Straight Arrow Connector 25"/>
          <p:cNvCxnSpPr>
            <a:stCxn id="21" idx="3"/>
            <a:endCxn id="25" idx="1"/>
          </p:cNvCxnSpPr>
          <p:nvPr/>
        </p:nvCxnSpPr>
        <p:spPr>
          <a:xfrm>
            <a:off x="3118699" y="2330038"/>
            <a:ext cx="1593768" cy="7917"/>
          </a:xfrm>
          <a:prstGeom prst="straightConnector1">
            <a:avLst/>
          </a:prstGeom>
          <a:noFill/>
          <a:ln w="19050" cap="flat" cmpd="sng" algn="ctr">
            <a:solidFill>
              <a:srgbClr val="000000">
                <a:shade val="95000"/>
                <a:satMod val="105000"/>
              </a:srgbClr>
            </a:solidFill>
            <a:prstDash val="solid"/>
            <a:tailEnd type="arrow"/>
          </a:ln>
          <a:effectLst/>
        </p:spPr>
      </p:cxnSp>
      <p:sp>
        <p:nvSpPr>
          <p:cNvPr id="27" name="Rectangle 26"/>
          <p:cNvSpPr/>
          <p:nvPr/>
        </p:nvSpPr>
        <p:spPr>
          <a:xfrm>
            <a:off x="8997979" y="4357255"/>
            <a:ext cx="2691744" cy="1295400"/>
          </a:xfrm>
          <a:prstGeom prst="rect">
            <a:avLst/>
          </a:prstGeom>
          <a:solidFill>
            <a:srgbClr val="00B0F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Segoe UI" panose="020B0502040204020203" pitchFamily="34" charset="0"/>
              </a:rPr>
              <a:t>Model is passed to View by </a:t>
            </a:r>
            <a:r>
              <a:rPr kumimoji="0" lang="en-US" sz="1800" b="0" i="1" u="none" strike="noStrike" kern="0" cap="none" spc="0" normalizeH="0" baseline="0" noProof="0" dirty="0">
                <a:ln>
                  <a:noFill/>
                </a:ln>
                <a:solidFill>
                  <a:prstClr val="white"/>
                </a:solidFill>
                <a:effectLst/>
                <a:uLnTx/>
                <a:uFillTx/>
                <a:cs typeface="Segoe UI" panose="020B0502040204020203" pitchFamily="34" charset="0"/>
              </a:rPr>
              <a:t>Controller</a:t>
            </a:r>
          </a:p>
        </p:txBody>
      </p:sp>
      <p:cxnSp>
        <p:nvCxnSpPr>
          <p:cNvPr id="28" name="Straight Arrow Connector 27"/>
          <p:cNvCxnSpPr>
            <a:stCxn id="25" idx="3"/>
            <a:endCxn id="24" idx="1"/>
          </p:cNvCxnSpPr>
          <p:nvPr/>
        </p:nvCxnSpPr>
        <p:spPr>
          <a:xfrm>
            <a:off x="7404211" y="2337955"/>
            <a:ext cx="1593768" cy="0"/>
          </a:xfrm>
          <a:prstGeom prst="straightConnector1">
            <a:avLst/>
          </a:prstGeom>
          <a:noFill/>
          <a:ln w="19050" cap="flat" cmpd="sng" algn="ctr">
            <a:solidFill>
              <a:srgbClr val="000000">
                <a:shade val="95000"/>
                <a:satMod val="105000"/>
              </a:srgbClr>
            </a:solidFill>
            <a:prstDash val="solid"/>
            <a:tailEnd type="arrow"/>
          </a:ln>
          <a:effectLst/>
        </p:spPr>
      </p:cxnSp>
      <p:cxnSp>
        <p:nvCxnSpPr>
          <p:cNvPr id="29" name="Straight Arrow Connector 28"/>
          <p:cNvCxnSpPr>
            <a:stCxn id="24" idx="2"/>
            <a:endCxn id="27" idx="0"/>
          </p:cNvCxnSpPr>
          <p:nvPr/>
        </p:nvCxnSpPr>
        <p:spPr>
          <a:xfrm>
            <a:off x="10343851" y="2985655"/>
            <a:ext cx="0" cy="1371600"/>
          </a:xfrm>
          <a:prstGeom prst="straightConnector1">
            <a:avLst/>
          </a:prstGeom>
          <a:noFill/>
          <a:ln w="19050" cap="flat" cmpd="sng" algn="ctr">
            <a:solidFill>
              <a:srgbClr val="000000">
                <a:shade val="95000"/>
                <a:satMod val="105000"/>
              </a:srgbClr>
            </a:solidFill>
            <a:prstDash val="solid"/>
            <a:tailEnd type="arrow"/>
          </a:ln>
          <a:effectLst/>
        </p:spPr>
      </p:cxnSp>
      <p:cxnSp>
        <p:nvCxnSpPr>
          <p:cNvPr id="30" name="Straight Arrow Connector 29"/>
          <p:cNvCxnSpPr>
            <a:stCxn id="27" idx="1"/>
            <a:endCxn id="22" idx="3"/>
          </p:cNvCxnSpPr>
          <p:nvPr/>
        </p:nvCxnSpPr>
        <p:spPr>
          <a:xfrm flipH="1">
            <a:off x="7404211" y="5004955"/>
            <a:ext cx="1593768" cy="0"/>
          </a:xfrm>
          <a:prstGeom prst="straightConnector1">
            <a:avLst/>
          </a:prstGeom>
          <a:noFill/>
          <a:ln w="19050" cap="flat" cmpd="sng" algn="ctr">
            <a:solidFill>
              <a:srgbClr val="000000">
                <a:shade val="95000"/>
                <a:satMod val="105000"/>
              </a:srgbClr>
            </a:solidFill>
            <a:prstDash val="solid"/>
            <a:tailEnd type="arrow"/>
          </a:ln>
          <a:effectLst/>
        </p:spPr>
      </p:cxnSp>
      <p:cxnSp>
        <p:nvCxnSpPr>
          <p:cNvPr id="31" name="Straight Arrow Connector 30"/>
          <p:cNvCxnSpPr>
            <a:stCxn id="22" idx="1"/>
            <a:endCxn id="23" idx="3"/>
          </p:cNvCxnSpPr>
          <p:nvPr/>
        </p:nvCxnSpPr>
        <p:spPr>
          <a:xfrm flipH="1">
            <a:off x="3118699" y="5004955"/>
            <a:ext cx="1593768" cy="0"/>
          </a:xfrm>
          <a:prstGeom prst="straightConnector1">
            <a:avLst/>
          </a:prstGeom>
          <a:noFill/>
          <a:ln w="19050" cap="flat" cmpd="sng" algn="ctr">
            <a:solidFill>
              <a:srgbClr val="000000">
                <a:shade val="95000"/>
                <a:satMod val="105000"/>
              </a:srgbClr>
            </a:solidFill>
            <a:prstDash val="solid"/>
            <a:tailEnd type="arrow"/>
          </a:ln>
          <a:effectLst/>
        </p:spPr>
      </p:cxnSp>
      <p:cxnSp>
        <p:nvCxnSpPr>
          <p:cNvPr id="32" name="Straight Arrow Connector 31"/>
          <p:cNvCxnSpPr>
            <a:stCxn id="23" idx="0"/>
            <a:endCxn id="21" idx="2"/>
          </p:cNvCxnSpPr>
          <p:nvPr/>
        </p:nvCxnSpPr>
        <p:spPr>
          <a:xfrm flipV="1">
            <a:off x="1772827" y="2977738"/>
            <a:ext cx="0" cy="1379517"/>
          </a:xfrm>
          <a:prstGeom prst="straightConnector1">
            <a:avLst/>
          </a:prstGeom>
          <a:noFill/>
          <a:ln w="19050" cap="flat" cmpd="sng" algn="ctr">
            <a:solidFill>
              <a:srgbClr val="000000">
                <a:shade val="95000"/>
                <a:satMod val="105000"/>
              </a:srgbClr>
            </a:solidFill>
            <a:prstDash val="dash"/>
            <a:tailEnd type="arrow"/>
          </a:ln>
          <a:effectLst/>
        </p:spPr>
      </p:cxnSp>
      <p:sp>
        <p:nvSpPr>
          <p:cNvPr id="33" name="TextBox 32"/>
          <p:cNvSpPr txBox="1"/>
          <p:nvPr/>
        </p:nvSpPr>
        <p:spPr>
          <a:xfrm>
            <a:off x="1870799" y="3352800"/>
            <a:ext cx="1143000" cy="830997"/>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dirty="0">
                <a:ln>
                  <a:noFill/>
                </a:ln>
                <a:solidFill>
                  <a:srgbClr val="000000"/>
                </a:solidFill>
                <a:effectLst/>
                <a:uLnTx/>
                <a:uFillTx/>
              </a:rPr>
              <a:t>GUI waits for further user interaction.</a:t>
            </a:r>
          </a:p>
          <a:p>
            <a:pPr marL="0" marR="0" lvl="0" indent="0" defTabSz="914400" eaLnBrk="1" fontAlgn="auto" latinLnBrk="0" hangingPunct="1">
              <a:lnSpc>
                <a:spcPct val="100000"/>
              </a:lnSpc>
              <a:spcBef>
                <a:spcPts val="0"/>
              </a:spcBef>
              <a:spcAft>
                <a:spcPts val="0"/>
              </a:spcAft>
              <a:buClrTx/>
              <a:buSzPct val="110000"/>
              <a:buFontTx/>
              <a:buNone/>
              <a:tabLst/>
              <a:defRPr/>
            </a:pPr>
            <a:endParaRPr kumimoji="0" 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4227639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a:t>Model Binding</a:t>
            </a:r>
          </a:p>
        </p:txBody>
      </p:sp>
      <p:sp>
        <p:nvSpPr>
          <p:cNvPr id="2" name="Content Placeholder 1"/>
          <p:cNvSpPr>
            <a:spLocks noGrp="1"/>
          </p:cNvSpPr>
          <p:nvPr>
            <p:ph type="body" sz="quarter" idx="13"/>
          </p:nvPr>
        </p:nvSpPr>
        <p:spPr/>
        <p:txBody>
          <a:bodyPr/>
          <a:lstStyle/>
          <a:p>
            <a:r>
              <a:rPr lang="en-US" dirty="0"/>
              <a:t>Model binder: Automatically maps posted form value to a .NET framework type based on naming conventions</a:t>
            </a:r>
          </a:p>
          <a:p>
            <a:r>
              <a:rPr lang="en-US" dirty="0">
                <a:solidFill>
                  <a:srgbClr val="287EFF"/>
                </a:solidFill>
              </a:rPr>
              <a:t>Default Model Binder </a:t>
            </a:r>
            <a:r>
              <a:rPr lang="en-US" dirty="0"/>
              <a:t>is a default Model Binder implementation</a:t>
            </a:r>
          </a:p>
          <a:p>
            <a:pPr lvl="1"/>
            <a:r>
              <a:rPr lang="en-US" dirty="0"/>
              <a:t>Takes care of mundane property mapping and type conversion</a:t>
            </a:r>
          </a:p>
          <a:p>
            <a:pPr lvl="1"/>
            <a:r>
              <a:rPr lang="en-US" dirty="0"/>
              <a:t>Uses the name attribute of input elements</a:t>
            </a:r>
          </a:p>
          <a:p>
            <a:pPr lvl="1"/>
            <a:r>
              <a:rPr lang="en-US" dirty="0"/>
              <a:t>Automatically matches parameter names for simple data types</a:t>
            </a:r>
          </a:p>
          <a:p>
            <a:pPr lvl="1"/>
            <a:r>
              <a:rPr lang="en-US" dirty="0"/>
              <a:t>Complex objects are mapped by property name; use dotted notation</a:t>
            </a: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011" y="4262034"/>
            <a:ext cx="4496485" cy="1879275"/>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55" y="4045517"/>
            <a:ext cx="6954220" cy="2372056"/>
          </a:xfrm>
          <a:prstGeom prst="rect">
            <a:avLst/>
          </a:prstGeom>
        </p:spPr>
      </p:pic>
      <p:sp>
        <p:nvSpPr>
          <p:cNvPr id="15" name="Freeform 14"/>
          <p:cNvSpPr/>
          <p:nvPr/>
        </p:nvSpPr>
        <p:spPr>
          <a:xfrm>
            <a:off x="5272644" y="3941113"/>
            <a:ext cx="4275117" cy="783772"/>
          </a:xfrm>
          <a:custGeom>
            <a:avLst/>
            <a:gdLst>
              <a:gd name="connsiteX0" fmla="*/ 4275117 w 4275117"/>
              <a:gd name="connsiteY0" fmla="*/ 308759 h 783772"/>
              <a:gd name="connsiteX1" fmla="*/ 4275117 w 4275117"/>
              <a:gd name="connsiteY1" fmla="*/ 0 h 783772"/>
              <a:gd name="connsiteX2" fmla="*/ 0 w 4275117"/>
              <a:gd name="connsiteY2" fmla="*/ 0 h 783772"/>
              <a:gd name="connsiteX3" fmla="*/ 0 w 4275117"/>
              <a:gd name="connsiteY3" fmla="*/ 783772 h 783772"/>
            </a:gdLst>
            <a:ahLst/>
            <a:cxnLst>
              <a:cxn ang="0">
                <a:pos x="connsiteX0" y="connsiteY0"/>
              </a:cxn>
              <a:cxn ang="0">
                <a:pos x="connsiteX1" y="connsiteY1"/>
              </a:cxn>
              <a:cxn ang="0">
                <a:pos x="connsiteX2" y="connsiteY2"/>
              </a:cxn>
              <a:cxn ang="0">
                <a:pos x="connsiteX3" y="connsiteY3"/>
              </a:cxn>
            </a:cxnLst>
            <a:rect l="l" t="t" r="r" b="b"/>
            <a:pathLst>
              <a:path w="4275117" h="783772">
                <a:moveTo>
                  <a:pt x="4275117" y="308759"/>
                </a:moveTo>
                <a:lnTo>
                  <a:pt x="4275117" y="0"/>
                </a:lnTo>
                <a:lnTo>
                  <a:pt x="0" y="0"/>
                </a:lnTo>
                <a:lnTo>
                  <a:pt x="0" y="783772"/>
                </a:lnTo>
              </a:path>
            </a:pathLst>
          </a:custGeom>
          <a:noFill/>
          <a:ln w="9525" cap="flat" cmpd="sng" algn="ctr">
            <a:solidFill>
              <a:srgbClr val="0A5BBA">
                <a:shade val="95000"/>
                <a:satMod val="105000"/>
              </a:srgbClr>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6" name="Freeform 15"/>
          <p:cNvSpPr/>
          <p:nvPr/>
        </p:nvSpPr>
        <p:spPr>
          <a:xfrm>
            <a:off x="6020790" y="4689259"/>
            <a:ext cx="3669475" cy="997527"/>
          </a:xfrm>
          <a:custGeom>
            <a:avLst/>
            <a:gdLst>
              <a:gd name="connsiteX0" fmla="*/ 3669475 w 3669475"/>
              <a:gd name="connsiteY0" fmla="*/ 190005 h 997527"/>
              <a:gd name="connsiteX1" fmla="*/ 3669475 w 3669475"/>
              <a:gd name="connsiteY1" fmla="*/ 0 h 997527"/>
              <a:gd name="connsiteX2" fmla="*/ 1923802 w 3669475"/>
              <a:gd name="connsiteY2" fmla="*/ 0 h 997527"/>
              <a:gd name="connsiteX3" fmla="*/ 1923802 w 3669475"/>
              <a:gd name="connsiteY3" fmla="*/ 736270 h 997527"/>
              <a:gd name="connsiteX4" fmla="*/ 0 w 3669475"/>
              <a:gd name="connsiteY4" fmla="*/ 736270 h 997527"/>
              <a:gd name="connsiteX5" fmla="*/ 0 w 3669475"/>
              <a:gd name="connsiteY5" fmla="*/ 997527 h 9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9475" h="997527">
                <a:moveTo>
                  <a:pt x="3669475" y="190005"/>
                </a:moveTo>
                <a:lnTo>
                  <a:pt x="3669475" y="0"/>
                </a:lnTo>
                <a:lnTo>
                  <a:pt x="1923802" y="0"/>
                </a:lnTo>
                <a:lnTo>
                  <a:pt x="1923802" y="736270"/>
                </a:lnTo>
                <a:lnTo>
                  <a:pt x="0" y="736270"/>
                </a:lnTo>
                <a:lnTo>
                  <a:pt x="0" y="997527"/>
                </a:lnTo>
              </a:path>
            </a:pathLst>
          </a:custGeom>
          <a:noFill/>
          <a:ln w="9525" cap="flat" cmpd="sng" algn="ctr">
            <a:solidFill>
              <a:srgbClr val="0070C0"/>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7" name="Freeform 16"/>
          <p:cNvSpPr/>
          <p:nvPr/>
        </p:nvSpPr>
        <p:spPr>
          <a:xfrm>
            <a:off x="6519553" y="5532407"/>
            <a:ext cx="3158837" cy="855023"/>
          </a:xfrm>
          <a:custGeom>
            <a:avLst/>
            <a:gdLst>
              <a:gd name="connsiteX0" fmla="*/ 3158837 w 3158837"/>
              <a:gd name="connsiteY0" fmla="*/ 0 h 855023"/>
              <a:gd name="connsiteX1" fmla="*/ 3158837 w 3158837"/>
              <a:gd name="connsiteY1" fmla="*/ 154379 h 855023"/>
              <a:gd name="connsiteX2" fmla="*/ 938151 w 3158837"/>
              <a:gd name="connsiteY2" fmla="*/ 154379 h 855023"/>
              <a:gd name="connsiteX3" fmla="*/ 938151 w 3158837"/>
              <a:gd name="connsiteY3" fmla="*/ 855023 h 855023"/>
              <a:gd name="connsiteX4" fmla="*/ 0 w 3158837"/>
              <a:gd name="connsiteY4" fmla="*/ 855023 h 855023"/>
              <a:gd name="connsiteX5" fmla="*/ 0 w 3158837"/>
              <a:gd name="connsiteY5" fmla="*/ 641267 h 8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8837" h="855023">
                <a:moveTo>
                  <a:pt x="3158837" y="0"/>
                </a:moveTo>
                <a:lnTo>
                  <a:pt x="3158837" y="154379"/>
                </a:lnTo>
                <a:lnTo>
                  <a:pt x="938151" y="154379"/>
                </a:lnTo>
                <a:lnTo>
                  <a:pt x="938151" y="855023"/>
                </a:lnTo>
                <a:lnTo>
                  <a:pt x="0" y="855023"/>
                </a:lnTo>
                <a:lnTo>
                  <a:pt x="0" y="641267"/>
                </a:lnTo>
              </a:path>
            </a:pathLst>
          </a:custGeom>
          <a:noFill/>
          <a:ln w="9525" cap="flat" cmpd="sng" algn="ctr">
            <a:solidFill>
              <a:srgbClr val="0A5BBA">
                <a:shade val="95000"/>
                <a:satMod val="105000"/>
              </a:srgbClr>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R="0" lvl="0" indent="0" fontAlgn="auto">
              <a:lnSpc>
                <a:spcPct val="100000"/>
              </a:lnSpc>
              <a:spcBef>
                <a:spcPts val="0"/>
              </a:spcBef>
              <a:spcAft>
                <a:spcPts val="0"/>
              </a:spcAft>
              <a:buClrTx/>
              <a:buSzTx/>
              <a:buFontTx/>
              <a:buNone/>
              <a:tabLst/>
              <a:defRPr/>
            </a:pPr>
            <a:fld id="{AFFF257A-30C5-4AFB-911B-BE4CEEA1EA82}" type="slidenum">
              <a:rPr lang="en-US"/>
              <a:pPr marR="0" lvl="0" indent="0" fontAlgn="auto">
                <a:lnSpc>
                  <a:spcPct val="100000"/>
                </a:lnSpc>
                <a:spcBef>
                  <a:spcPts val="0"/>
                </a:spcBef>
                <a:spcAft>
                  <a:spcPts val="0"/>
                </a:spcAft>
                <a:buClrTx/>
                <a:buSzTx/>
                <a:buFontTx/>
                <a:buNone/>
                <a:tabLst/>
                <a:defRPr/>
              </a:pPr>
              <a:t>70</a:t>
            </a:fld>
            <a:endParaRPr lang="en-US" dirty="0"/>
          </a:p>
        </p:txBody>
      </p:sp>
    </p:spTree>
    <p:extLst>
      <p:ext uri="{BB962C8B-B14F-4D97-AF65-F5344CB8AC3E}">
        <p14:creationId xmlns:p14="http://schemas.microsoft.com/office/powerpoint/2010/main" val="1658731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 Query and Save</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71</a:t>
            </a:fld>
            <a:endParaRPr lang="en-US" dirty="0"/>
          </a:p>
        </p:txBody>
      </p:sp>
      <p:sp>
        <p:nvSpPr>
          <p:cNvPr id="3" name="Content Placeholder 2"/>
          <p:cNvSpPr>
            <a:spLocks noGrp="1"/>
          </p:cNvSpPr>
          <p:nvPr>
            <p:ph type="body" sz="quarter" idx="13"/>
          </p:nvPr>
        </p:nvSpPr>
        <p:spPr/>
        <p:txBody>
          <a:bodyPr/>
          <a:lstStyle/>
          <a:p>
            <a:r>
              <a:rPr lang="en-US" dirty="0"/>
              <a:t>What is it?</a:t>
            </a:r>
          </a:p>
          <a:p>
            <a:pPr lvl="1"/>
            <a:r>
              <a:rPr lang="en-US" dirty="0"/>
              <a:t>Task based async pattern for query and save</a:t>
            </a:r>
          </a:p>
          <a:p>
            <a:r>
              <a:rPr lang="en-US" dirty="0"/>
              <a:t>Why did we build it?</a:t>
            </a:r>
          </a:p>
          <a:p>
            <a:pPr lvl="1"/>
            <a:r>
              <a:rPr lang="en-US" dirty="0"/>
              <a:t>Appropriate use of async can improve performance and scalability</a:t>
            </a:r>
          </a:p>
          <a:p>
            <a:r>
              <a:rPr lang="en-US" dirty="0"/>
              <a:t>When should you use it?</a:t>
            </a:r>
          </a:p>
          <a:p>
            <a:pPr lvl="1"/>
            <a:r>
              <a:rPr lang="en-US" dirty="0"/>
              <a:t>Reduce server resource usage by freeing up blocked threads</a:t>
            </a:r>
          </a:p>
          <a:p>
            <a:pPr lvl="1"/>
            <a:r>
              <a:rPr lang="en-US" dirty="0"/>
              <a:t>Improve client UI responsiveness by not blocking main thread</a:t>
            </a:r>
          </a:p>
          <a:p>
            <a:pPr lvl="1"/>
            <a:r>
              <a:rPr lang="en-US" dirty="0"/>
              <a:t>Parallelism – but not on the same context instance</a:t>
            </a:r>
          </a:p>
          <a:p>
            <a:endParaRPr lang="en-US" dirty="0"/>
          </a:p>
        </p:txBody>
      </p:sp>
    </p:spTree>
    <p:extLst>
      <p:ext uri="{BB962C8B-B14F-4D97-AF65-F5344CB8AC3E}">
        <p14:creationId xmlns:p14="http://schemas.microsoft.com/office/powerpoint/2010/main" val="790530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Development Strategies</a:t>
            </a:r>
          </a:p>
        </p:txBody>
      </p:sp>
      <p:sp>
        <p:nvSpPr>
          <p:cNvPr id="5" name="Slide Number Placeholder 4"/>
          <p:cNvSpPr>
            <a:spLocks noGrp="1"/>
          </p:cNvSpPr>
          <p:nvPr>
            <p:ph type="sldNum" sz="quarter" idx="12"/>
          </p:nvPr>
        </p:nvSpPr>
        <p:spPr/>
        <p:txBody>
          <a:bodyPr/>
          <a:lstStyle/>
          <a:p>
            <a:fld id="{026CCAEB-CB17-44EB-A892-4553F1D666B6}" type="slidenum">
              <a:rPr lang="en-US" smtClean="0"/>
              <a:pPr/>
              <a:t>72</a:t>
            </a:fld>
            <a:endParaRPr lang="en-US" dirty="0"/>
          </a:p>
        </p:txBody>
      </p:sp>
      <p:sp>
        <p:nvSpPr>
          <p:cNvPr id="3" name="Content Placeholder 2"/>
          <p:cNvSpPr>
            <a:spLocks noGrp="1"/>
          </p:cNvSpPr>
          <p:nvPr>
            <p:ph type="body" sz="quarter" idx="13"/>
          </p:nvPr>
        </p:nvSpPr>
        <p:spPr/>
        <p:txBody>
          <a:bodyPr/>
          <a:lstStyle/>
          <a:p>
            <a:r>
              <a:rPr lang="en-US" dirty="0"/>
              <a:t>Strive for fat models and skinny controllers</a:t>
            </a:r>
          </a:p>
          <a:p>
            <a:pPr lvl="1"/>
            <a:r>
              <a:rPr lang="en-US" dirty="0"/>
              <a:t>Encapsulate logic in services</a:t>
            </a:r>
          </a:p>
          <a:p>
            <a:pPr lvl="1"/>
            <a:r>
              <a:rPr lang="en-US" dirty="0"/>
              <a:t>Private methods on controllers are a code smell</a:t>
            </a:r>
          </a:p>
          <a:p>
            <a:r>
              <a:rPr lang="en-US" dirty="0"/>
              <a:t>Be careful of looping references and N+1 queries</a:t>
            </a:r>
          </a:p>
          <a:p>
            <a:pPr lvl="1"/>
            <a:r>
              <a:rPr lang="en-US" dirty="0"/>
              <a:t>Bad LINQ queries make bad T-SQL queries</a:t>
            </a:r>
          </a:p>
          <a:p>
            <a:pPr lvl="1"/>
            <a:r>
              <a:rPr lang="en-US" dirty="0"/>
              <a:t>Leverage data contracts, serialization configuration, or </a:t>
            </a:r>
            <a:r>
              <a:rPr lang="en-US" dirty="0" err="1"/>
              <a:t>ViewModels</a:t>
            </a:r>
            <a:r>
              <a:rPr lang="en-US" dirty="0"/>
              <a:t>/Data Transfer Objects to avoid looping references</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0235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Model binding</a:t>
            </a:r>
          </a:p>
        </p:txBody>
      </p:sp>
    </p:spTree>
    <p:extLst>
      <p:ext uri="{BB962C8B-B14F-4D97-AF65-F5344CB8AC3E}">
        <p14:creationId xmlns:p14="http://schemas.microsoft.com/office/powerpoint/2010/main" val="2651577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5: Entity Framework Core</a:t>
            </a:r>
          </a:p>
        </p:txBody>
      </p:sp>
      <p:sp>
        <p:nvSpPr>
          <p:cNvPr id="4" name="Text Placeholder 1"/>
          <p:cNvSpPr>
            <a:spLocks noGrp="1"/>
          </p:cNvSpPr>
          <p:nvPr>
            <p:ph type="body" sz="quarter" idx="14"/>
          </p:nvPr>
        </p:nvSpPr>
        <p:spPr/>
        <p:txBody>
          <a:bodyPr/>
          <a:lstStyle/>
          <a:p>
            <a:r>
              <a:rPr lang="en-US" dirty="0"/>
              <a:t>Lesson: </a:t>
            </a:r>
            <a:r>
              <a:rPr lang="en-IN" dirty="0"/>
              <a:t>New Features</a:t>
            </a:r>
            <a:endParaRPr lang="en-US" dirty="0"/>
          </a:p>
        </p:txBody>
      </p:sp>
    </p:spTree>
    <p:extLst>
      <p:ext uri="{BB962C8B-B14F-4D97-AF65-F5344CB8AC3E}">
        <p14:creationId xmlns:p14="http://schemas.microsoft.com/office/powerpoint/2010/main" val="328858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itchFamily="34" charset="0"/>
              </a:rPr>
              <a:t>Migrations</a:t>
            </a:r>
            <a:endParaRPr lang="en-US" dirty="0"/>
          </a:p>
        </p:txBody>
      </p:sp>
      <p:sp>
        <p:nvSpPr>
          <p:cNvPr id="3" name="Text Placeholder 2"/>
          <p:cNvSpPr>
            <a:spLocks noGrp="1"/>
          </p:cNvSpPr>
          <p:nvPr>
            <p:ph type="body" sz="quarter" idx="13"/>
          </p:nvPr>
        </p:nvSpPr>
        <p:spPr/>
        <p:txBody>
          <a:bodyPr/>
          <a:lstStyle/>
          <a:p>
            <a:r>
              <a:rPr lang="en-US" dirty="0"/>
              <a:t>Code first is only approach in EF Core – EDMX is no more.</a:t>
            </a:r>
          </a:p>
          <a:p>
            <a:r>
              <a:rPr lang="en-US" dirty="0"/>
              <a:t>Database provider must be specified by overriding </a:t>
            </a:r>
            <a:r>
              <a:rPr lang="en-US" dirty="0" err="1"/>
              <a:t>OnConfiguring</a:t>
            </a:r>
            <a:r>
              <a:rPr lang="en-US" dirty="0"/>
              <a:t> method of </a:t>
            </a:r>
            <a:r>
              <a:rPr lang="en-US" dirty="0" err="1"/>
              <a:t>DbContext</a:t>
            </a:r>
            <a:r>
              <a:rPr lang="en-US" dirty="0"/>
              <a:t>.</a:t>
            </a:r>
          </a:p>
          <a:p>
            <a:r>
              <a:rPr lang="en-US" dirty="0"/>
              <a:t>Enable-Migrations is removed, migrations are enabled by default.</a:t>
            </a:r>
          </a:p>
          <a:p>
            <a:r>
              <a:rPr lang="en-US" dirty="0"/>
              <a:t>Custom migrations can be created as extension methods to </a:t>
            </a:r>
            <a:r>
              <a:rPr lang="en-US" dirty="0" err="1"/>
              <a:t>MigrationBuilder</a:t>
            </a:r>
            <a:r>
              <a:rPr lang="en-US" dirty="0"/>
              <a:t> class.</a:t>
            </a:r>
          </a:p>
          <a:p>
            <a:r>
              <a:rPr lang="en-US" dirty="0"/>
              <a:t>Multiple migrations can be created before applying to database.</a:t>
            </a:r>
          </a:p>
          <a:p>
            <a:endParaRPr lang="en-US" dirty="0"/>
          </a:p>
        </p:txBody>
      </p:sp>
    </p:spTree>
    <p:extLst>
      <p:ext uri="{BB962C8B-B14F-4D97-AF65-F5344CB8AC3E}">
        <p14:creationId xmlns:p14="http://schemas.microsoft.com/office/powerpoint/2010/main" val="1495429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a:t>New features</a:t>
            </a:r>
            <a:endParaRPr lang="en-US" dirty="0"/>
          </a:p>
        </p:txBody>
      </p:sp>
      <p:sp>
        <p:nvSpPr>
          <p:cNvPr id="9" name="Text Placeholder 8"/>
          <p:cNvSpPr>
            <a:spLocks noGrp="1"/>
          </p:cNvSpPr>
          <p:nvPr>
            <p:ph type="body" sz="quarter" idx="13"/>
          </p:nvPr>
        </p:nvSpPr>
        <p:spPr/>
        <p:txBody>
          <a:bodyPr/>
          <a:lstStyle/>
          <a:p>
            <a:r>
              <a:rPr lang="en-US" dirty="0"/>
              <a:t>Shadow state / properties.</a:t>
            </a:r>
          </a:p>
          <a:p>
            <a:r>
              <a:rPr lang="en-US" dirty="0"/>
              <a:t>Batching during </a:t>
            </a:r>
            <a:r>
              <a:rPr lang="en-US" dirty="0" err="1"/>
              <a:t>SaveChanges</a:t>
            </a:r>
            <a:r>
              <a:rPr lang="en-US" dirty="0"/>
              <a:t>.</a:t>
            </a:r>
          </a:p>
          <a:p>
            <a:r>
              <a:rPr lang="en-US" dirty="0"/>
              <a:t>Client </a:t>
            </a:r>
            <a:r>
              <a:rPr lang="en-US" dirty="0" err="1"/>
              <a:t>eval</a:t>
            </a:r>
            <a:r>
              <a:rPr lang="en-US" dirty="0"/>
              <a:t> in LINQ queries.</a:t>
            </a:r>
          </a:p>
          <a:p>
            <a:r>
              <a:rPr lang="en-US" dirty="0"/>
              <a:t>SQL Server sequences.</a:t>
            </a:r>
          </a:p>
          <a:p>
            <a:r>
              <a:rPr lang="en-US" dirty="0"/>
              <a:t>Unique constraints / alternative keys.</a:t>
            </a:r>
          </a:p>
          <a:p>
            <a:endParaRPr lang="en-US" dirty="0"/>
          </a:p>
        </p:txBody>
      </p:sp>
    </p:spTree>
    <p:extLst>
      <p:ext uri="{BB962C8B-B14F-4D97-AF65-F5344CB8AC3E}">
        <p14:creationId xmlns:p14="http://schemas.microsoft.com/office/powerpoint/2010/main" val="585438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latin typeface="Segoe UI Light" pitchFamily="34" charset="0"/>
              </a:rPr>
              <a:t>Shadow Properties</a:t>
            </a:r>
            <a:endParaRPr lang="en-US" dirty="0"/>
          </a:p>
        </p:txBody>
      </p:sp>
      <p:sp>
        <p:nvSpPr>
          <p:cNvPr id="3" name="Text Placeholder 2"/>
          <p:cNvSpPr>
            <a:spLocks noGrp="1"/>
          </p:cNvSpPr>
          <p:nvPr>
            <p:ph type="body" sz="quarter" idx="13"/>
          </p:nvPr>
        </p:nvSpPr>
        <p:spPr/>
        <p:txBody>
          <a:bodyPr/>
          <a:lstStyle/>
          <a:p>
            <a:pPr>
              <a:spcAft>
                <a:spcPts val="1200"/>
              </a:spcAft>
            </a:pPr>
            <a:r>
              <a:rPr lang="bs-Latn-BA" b="1" dirty="0">
                <a:ln w="3175">
                  <a:noFill/>
                </a:ln>
                <a:gradFill>
                  <a:gsLst>
                    <a:gs pos="10101">
                      <a:schemeClr val="tx1"/>
                    </a:gs>
                    <a:gs pos="37000">
                      <a:schemeClr val="tx1"/>
                    </a:gs>
                  </a:gsLst>
                  <a:lin ang="5400000" scaled="0"/>
                </a:gradFill>
                <a:latin typeface="Segoe UI Light"/>
              </a:rPr>
              <a:t>Part of the model but not part of CLR (POCO) class.</a:t>
            </a:r>
          </a:p>
          <a:p>
            <a:pPr>
              <a:spcAft>
                <a:spcPts val="1200"/>
              </a:spcAft>
            </a:pPr>
            <a:r>
              <a:rPr lang="bs-Latn-BA" b="1" dirty="0">
                <a:ln w="3175">
                  <a:noFill/>
                </a:ln>
                <a:gradFill>
                  <a:gsLst>
                    <a:gs pos="10101">
                      <a:schemeClr val="tx1"/>
                    </a:gs>
                    <a:gs pos="37000">
                      <a:schemeClr val="tx1"/>
                    </a:gs>
                  </a:gsLst>
                  <a:lin ang="5400000" scaled="0"/>
                </a:gradFill>
                <a:latin typeface="Segoe UI Light"/>
              </a:rPr>
              <a:t>Useful scenarios:</a:t>
            </a:r>
            <a:endParaRPr lang="en-US" b="1" dirty="0">
              <a:ln w="3175">
                <a:noFill/>
              </a:ln>
              <a:gradFill>
                <a:gsLst>
                  <a:gs pos="10101">
                    <a:schemeClr val="tx1"/>
                  </a:gs>
                  <a:gs pos="37000">
                    <a:schemeClr val="tx1"/>
                  </a:gs>
                </a:gsLst>
                <a:lin ang="5400000" scaled="0"/>
              </a:gradFill>
              <a:latin typeface="Segoe UI Light"/>
            </a:endParaRPr>
          </a:p>
          <a:p>
            <a:pPr lvl="1">
              <a:spcAft>
                <a:spcPts val="1200"/>
              </a:spcAft>
            </a:pPr>
            <a:r>
              <a:rPr lang="bs-Latn-BA" sz="2000" dirty="0">
                <a:ln w="3175">
                  <a:noFill/>
                </a:ln>
                <a:gradFill>
                  <a:gsLst>
                    <a:gs pos="10101">
                      <a:schemeClr val="tx1"/>
                    </a:gs>
                    <a:gs pos="37000">
                      <a:schemeClr val="tx1"/>
                    </a:gs>
                  </a:gsLst>
                  <a:lin ang="5400000" scaled="0"/>
                </a:gradFill>
                <a:latin typeface="Segoe UI Light"/>
              </a:rPr>
              <a:t>Property that we do not want to expose as part of</a:t>
            </a:r>
            <a:r>
              <a:rPr lang="en-GB" sz="2000" dirty="0">
                <a:ln w="3175">
                  <a:noFill/>
                </a:ln>
                <a:gradFill>
                  <a:gsLst>
                    <a:gs pos="10101">
                      <a:schemeClr val="tx1"/>
                    </a:gs>
                    <a:gs pos="37000">
                      <a:schemeClr val="tx1"/>
                    </a:gs>
                  </a:gsLst>
                  <a:lin ang="5400000" scaled="0"/>
                </a:gradFill>
                <a:latin typeface="Segoe UI Light"/>
              </a:rPr>
              <a:t> the</a:t>
            </a:r>
            <a:r>
              <a:rPr lang="bs-Latn-BA" sz="2000" dirty="0">
                <a:ln w="3175">
                  <a:noFill/>
                </a:ln>
                <a:gradFill>
                  <a:gsLst>
                    <a:gs pos="10101">
                      <a:schemeClr val="tx1"/>
                    </a:gs>
                    <a:gs pos="37000">
                      <a:schemeClr val="tx1"/>
                    </a:gs>
                  </a:gsLst>
                  <a:lin ang="5400000" scaled="0"/>
                </a:gradFill>
                <a:latin typeface="Segoe UI Light"/>
              </a:rPr>
              <a:t> domain model but we want to develop logic over it.</a:t>
            </a:r>
            <a:endParaRPr lang="en-US" sz="2000" dirty="0">
              <a:ln w="3175">
                <a:noFill/>
              </a:ln>
              <a:gradFill>
                <a:gsLst>
                  <a:gs pos="10101">
                    <a:schemeClr val="tx1"/>
                  </a:gs>
                  <a:gs pos="37000">
                    <a:schemeClr val="tx1"/>
                  </a:gs>
                </a:gsLst>
                <a:lin ang="5400000" scaled="0"/>
              </a:gradFill>
              <a:latin typeface="Segoe UI Light"/>
            </a:endParaRPr>
          </a:p>
          <a:p>
            <a:pPr lvl="1">
              <a:spcAft>
                <a:spcPts val="1200"/>
              </a:spcAft>
            </a:pPr>
            <a:r>
              <a:rPr lang="bs-Latn-BA" sz="2000" dirty="0">
                <a:ln w="3175">
                  <a:noFill/>
                </a:ln>
                <a:gradFill>
                  <a:gsLst>
                    <a:gs pos="10101">
                      <a:schemeClr val="tx1"/>
                    </a:gs>
                    <a:gs pos="37000">
                      <a:schemeClr val="tx1"/>
                    </a:gs>
                  </a:gsLst>
                  <a:lin ang="5400000" scaled="0"/>
                </a:gradFill>
                <a:latin typeface="Segoe UI Light"/>
              </a:rPr>
              <a:t>Using CLR class as </a:t>
            </a:r>
            <a:r>
              <a:rPr lang="en-GB" sz="2000" dirty="0">
                <a:ln w="3175">
                  <a:noFill/>
                </a:ln>
                <a:gradFill>
                  <a:gsLst>
                    <a:gs pos="10101">
                      <a:schemeClr val="tx1"/>
                    </a:gs>
                    <a:gs pos="37000">
                      <a:schemeClr val="tx1"/>
                    </a:gs>
                  </a:gsLst>
                  <a:lin ang="5400000" scaled="0"/>
                </a:gradFill>
                <a:latin typeface="Segoe UI Light"/>
              </a:rPr>
              <a:t>the </a:t>
            </a:r>
            <a:r>
              <a:rPr lang="bs-Latn-BA" sz="2000" dirty="0">
                <a:ln w="3175">
                  <a:noFill/>
                </a:ln>
                <a:gradFill>
                  <a:gsLst>
                    <a:gs pos="10101">
                      <a:schemeClr val="tx1"/>
                    </a:gs>
                    <a:gs pos="37000">
                      <a:schemeClr val="tx1"/>
                    </a:gs>
                  </a:gsLst>
                  <a:lin ang="5400000" scaled="0"/>
                </a:gradFill>
                <a:latin typeface="Segoe UI Light"/>
              </a:rPr>
              <a:t>doma</a:t>
            </a:r>
            <a:r>
              <a:rPr lang="en-GB" sz="2000" dirty="0" err="1">
                <a:ln w="3175">
                  <a:noFill/>
                </a:ln>
                <a:gradFill>
                  <a:gsLst>
                    <a:gs pos="10101">
                      <a:schemeClr val="tx1"/>
                    </a:gs>
                    <a:gs pos="37000">
                      <a:schemeClr val="tx1"/>
                    </a:gs>
                  </a:gsLst>
                  <a:lin ang="5400000" scaled="0"/>
                </a:gradFill>
                <a:latin typeface="Segoe UI Light"/>
              </a:rPr>
              <a:t>i</a:t>
            </a:r>
            <a:r>
              <a:rPr lang="bs-Latn-BA" sz="2000" dirty="0">
                <a:ln w="3175">
                  <a:noFill/>
                </a:ln>
                <a:gradFill>
                  <a:gsLst>
                    <a:gs pos="10101">
                      <a:schemeClr val="tx1"/>
                    </a:gs>
                    <a:gs pos="37000">
                      <a:schemeClr val="tx1"/>
                    </a:gs>
                  </a:gsLst>
                  <a:lin ang="5400000" scaled="0"/>
                </a:gradFill>
                <a:latin typeface="Segoe UI Light"/>
              </a:rPr>
              <a:t>n model from </a:t>
            </a:r>
            <a:r>
              <a:rPr lang="en-GB" sz="2000" dirty="0">
                <a:ln w="3175">
                  <a:noFill/>
                </a:ln>
                <a:gradFill>
                  <a:gsLst>
                    <a:gs pos="10101">
                      <a:schemeClr val="tx1"/>
                    </a:gs>
                    <a:gs pos="37000">
                      <a:schemeClr val="tx1"/>
                    </a:gs>
                  </a:gsLst>
                  <a:lin ang="5400000" scaled="0"/>
                </a:gradFill>
                <a:latin typeface="Segoe UI Light"/>
              </a:rPr>
              <a:t>a </a:t>
            </a:r>
            <a:r>
              <a:rPr lang="bs-Latn-BA" sz="2000" dirty="0">
                <a:ln w="3175">
                  <a:noFill/>
                </a:ln>
                <a:gradFill>
                  <a:gsLst>
                    <a:gs pos="10101">
                      <a:schemeClr val="tx1"/>
                    </a:gs>
                    <a:gs pos="37000">
                      <a:schemeClr val="tx1"/>
                    </a:gs>
                  </a:gsLst>
                  <a:lin ang="5400000" scaled="0"/>
                </a:gradFill>
                <a:latin typeface="Segoe UI Light"/>
              </a:rPr>
              <a:t>compiled assembly that we are not able to change.</a:t>
            </a:r>
            <a:endParaRPr lang="en-US" sz="2000" dirty="0">
              <a:ln w="3175">
                <a:noFill/>
              </a:ln>
              <a:gradFill>
                <a:gsLst>
                  <a:gs pos="10101">
                    <a:schemeClr val="tx1"/>
                  </a:gs>
                  <a:gs pos="37000">
                    <a:schemeClr val="tx1"/>
                  </a:gs>
                </a:gsLst>
                <a:lin ang="5400000" scaled="0"/>
              </a:gradFill>
              <a:latin typeface="Segoe UI Light"/>
            </a:endParaRPr>
          </a:p>
          <a:p>
            <a:pPr>
              <a:spcAft>
                <a:spcPts val="1200"/>
              </a:spcAft>
            </a:pPr>
            <a:r>
              <a:rPr lang="en-US" b="1" dirty="0">
                <a:ln w="3175">
                  <a:noFill/>
                </a:ln>
                <a:gradFill>
                  <a:gsLst>
                    <a:gs pos="10101">
                      <a:schemeClr val="tx1"/>
                    </a:gs>
                    <a:gs pos="37000">
                      <a:schemeClr val="tx1"/>
                    </a:gs>
                  </a:gsLst>
                  <a:lin ang="5400000" scaled="0"/>
                </a:gradFill>
                <a:latin typeface="Segoe UI Light"/>
              </a:rPr>
              <a:t>Property defined in </a:t>
            </a:r>
            <a:r>
              <a:rPr lang="en-US" b="1" dirty="0" err="1">
                <a:ln w="3175">
                  <a:noFill/>
                </a:ln>
                <a:gradFill>
                  <a:gsLst>
                    <a:gs pos="10101">
                      <a:schemeClr val="tx1"/>
                    </a:gs>
                    <a:gs pos="37000">
                      <a:schemeClr val="tx1"/>
                    </a:gs>
                  </a:gsLst>
                  <a:lin ang="5400000" scaled="0"/>
                </a:gradFill>
                <a:latin typeface="Segoe UI Light"/>
              </a:rPr>
              <a:t>OnModelCreating</a:t>
            </a:r>
            <a:r>
              <a:rPr lang="en-US" b="1" dirty="0">
                <a:ln w="3175">
                  <a:noFill/>
                </a:ln>
                <a:gradFill>
                  <a:gsLst>
                    <a:gs pos="10101">
                      <a:schemeClr val="tx1"/>
                    </a:gs>
                    <a:gs pos="37000">
                      <a:schemeClr val="tx1"/>
                    </a:gs>
                  </a:gsLst>
                  <a:lin ang="5400000" scaled="0"/>
                </a:gradFill>
                <a:latin typeface="Segoe UI Light"/>
              </a:rPr>
              <a:t> in </a:t>
            </a:r>
            <a:r>
              <a:rPr lang="en-US" b="1" dirty="0" err="1">
                <a:ln w="3175">
                  <a:noFill/>
                </a:ln>
                <a:gradFill>
                  <a:gsLst>
                    <a:gs pos="10101">
                      <a:schemeClr val="tx1"/>
                    </a:gs>
                    <a:gs pos="37000">
                      <a:schemeClr val="tx1"/>
                    </a:gs>
                  </a:gsLst>
                  <a:lin ang="5400000" scaled="0"/>
                </a:gradFill>
                <a:latin typeface="Segoe UI Light"/>
              </a:rPr>
              <a:t>DbContext</a:t>
            </a:r>
            <a:r>
              <a:rPr lang="en-US" b="1" dirty="0">
                <a:ln w="3175">
                  <a:noFill/>
                </a:ln>
                <a:gradFill>
                  <a:gsLst>
                    <a:gs pos="10101">
                      <a:schemeClr val="tx1"/>
                    </a:gs>
                    <a:gs pos="37000">
                      <a:schemeClr val="tx1"/>
                    </a:gs>
                  </a:gsLst>
                  <a:lin ang="5400000" scaled="0"/>
                </a:gradFill>
                <a:latin typeface="Segoe UI Light"/>
              </a:rPr>
              <a:t>, accessible in </a:t>
            </a:r>
            <a:r>
              <a:rPr lang="en-US" b="1" dirty="0" err="1">
                <a:ln w="3175">
                  <a:noFill/>
                </a:ln>
                <a:gradFill>
                  <a:gsLst>
                    <a:gs pos="10101">
                      <a:schemeClr val="tx1"/>
                    </a:gs>
                    <a:gs pos="37000">
                      <a:schemeClr val="tx1"/>
                    </a:gs>
                  </a:gsLst>
                  <a:lin ang="5400000" scaled="0"/>
                </a:gradFill>
                <a:latin typeface="Segoe UI Light"/>
              </a:rPr>
              <a:t>SaveChanges</a:t>
            </a:r>
            <a:r>
              <a:rPr lang="en-US" b="1" dirty="0">
                <a:ln w="3175">
                  <a:noFill/>
                </a:ln>
                <a:gradFill>
                  <a:gsLst>
                    <a:gs pos="10101">
                      <a:schemeClr val="tx1"/>
                    </a:gs>
                    <a:gs pos="37000">
                      <a:schemeClr val="tx1"/>
                    </a:gs>
                  </a:gsLst>
                  <a:lin ang="5400000" scaled="0"/>
                </a:gradFill>
                <a:latin typeface="Segoe UI Light"/>
              </a:rPr>
              <a:t> in Db</a:t>
            </a:r>
            <a:r>
              <a:rPr lang="bs-Latn-BA" b="1" dirty="0">
                <a:ln w="3175">
                  <a:noFill/>
                </a:ln>
                <a:gradFill>
                  <a:gsLst>
                    <a:gs pos="10101">
                      <a:schemeClr val="tx1"/>
                    </a:gs>
                    <a:gs pos="37000">
                      <a:schemeClr val="tx1"/>
                    </a:gs>
                  </a:gsLst>
                  <a:lin ang="5400000" scaled="0"/>
                </a:gradFill>
                <a:latin typeface="Segoe UI Light"/>
              </a:rPr>
              <a:t>C</a:t>
            </a:r>
            <a:r>
              <a:rPr lang="en-US" b="1" dirty="0" err="1">
                <a:ln w="3175">
                  <a:noFill/>
                </a:ln>
                <a:gradFill>
                  <a:gsLst>
                    <a:gs pos="10101">
                      <a:schemeClr val="tx1"/>
                    </a:gs>
                    <a:gs pos="37000">
                      <a:schemeClr val="tx1"/>
                    </a:gs>
                  </a:gsLst>
                  <a:lin ang="5400000" scaled="0"/>
                </a:gradFill>
                <a:latin typeface="Segoe UI Light"/>
              </a:rPr>
              <a:t>ontext</a:t>
            </a:r>
            <a:r>
              <a:rPr lang="en-US" b="1" dirty="0">
                <a:ln w="3175">
                  <a:noFill/>
                </a:ln>
                <a:gradFill>
                  <a:gsLst>
                    <a:gs pos="10101">
                      <a:schemeClr val="tx1"/>
                    </a:gs>
                    <a:gs pos="37000">
                      <a:schemeClr val="tx1"/>
                    </a:gs>
                  </a:gsLst>
                  <a:lin ang="5400000" scaled="0"/>
                </a:gradFill>
                <a:latin typeface="Segoe UI Light"/>
              </a:rPr>
              <a:t> or in application code through special API.</a:t>
            </a:r>
          </a:p>
        </p:txBody>
      </p:sp>
    </p:spTree>
    <p:extLst>
      <p:ext uri="{BB962C8B-B14F-4D97-AF65-F5344CB8AC3E}">
        <p14:creationId xmlns:p14="http://schemas.microsoft.com/office/powerpoint/2010/main" val="3583425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Shadow Properties</a:t>
            </a:r>
            <a:r>
              <a:rPr lang="en-US" dirty="0"/>
              <a:t> Example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2232029" y="1450953"/>
            <a:ext cx="7423142" cy="40377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761615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latin typeface="Segoe UI Light" pitchFamily="34" charset="0"/>
              </a:rPr>
              <a:t>Alternate Keys</a:t>
            </a:r>
            <a:endParaRPr lang="en-US" dirty="0"/>
          </a:p>
        </p:txBody>
      </p:sp>
      <p:sp>
        <p:nvSpPr>
          <p:cNvPr id="3" name="Text Placeholder 2"/>
          <p:cNvSpPr>
            <a:spLocks noGrp="1"/>
          </p:cNvSpPr>
          <p:nvPr>
            <p:ph type="body" sz="quarter" idx="13"/>
          </p:nvPr>
        </p:nvSpPr>
        <p:spPr/>
        <p:txBody>
          <a:bodyPr/>
          <a:lstStyle/>
          <a:p>
            <a:pPr marL="457200" indent="-457200">
              <a:spcAft>
                <a:spcPts val="1200"/>
              </a:spcAft>
            </a:pPr>
            <a:r>
              <a:rPr lang="en-US" dirty="0"/>
              <a:t>An alternate key serves as a alternate unique identifier for each entity instance in addition to the primary key. </a:t>
            </a:r>
          </a:p>
          <a:p>
            <a:pPr marL="457200" indent="-457200">
              <a:spcAft>
                <a:spcPts val="1200"/>
              </a:spcAft>
            </a:pPr>
            <a:r>
              <a:rPr lang="bs-Latn-BA" dirty="0">
                <a:ln w="3175">
                  <a:noFill/>
                </a:ln>
                <a:gradFill>
                  <a:gsLst>
                    <a:gs pos="10101">
                      <a:schemeClr val="tx1"/>
                    </a:gs>
                    <a:gs pos="37000">
                      <a:schemeClr val="tx1"/>
                    </a:gs>
                  </a:gsLst>
                  <a:lin ang="5400000" scaled="0"/>
                </a:gradFill>
              </a:rPr>
              <a:t>Ability to add other unique identifiers, i.e. Personal card ID., or license plate.</a:t>
            </a:r>
            <a:endParaRPr lang="en-US" dirty="0">
              <a:ln w="3175">
                <a:noFill/>
              </a:ln>
              <a:gradFill>
                <a:gsLst>
                  <a:gs pos="10101">
                    <a:schemeClr val="tx1"/>
                  </a:gs>
                  <a:gs pos="37000">
                    <a:schemeClr val="tx1"/>
                  </a:gs>
                </a:gsLst>
                <a:lin ang="5400000" scaled="0"/>
              </a:gradFill>
            </a:endParaRPr>
          </a:p>
          <a:p>
            <a:pPr marL="457200" indent="-457200">
              <a:spcAft>
                <a:spcPts val="1200"/>
              </a:spcAft>
            </a:pPr>
            <a:r>
              <a:rPr lang="en-US" dirty="0">
                <a:ln w="3175">
                  <a:noFill/>
                </a:ln>
                <a:gradFill>
                  <a:gsLst>
                    <a:gs pos="10101">
                      <a:schemeClr val="tx1"/>
                    </a:gs>
                    <a:gs pos="37000">
                      <a:schemeClr val="tx1"/>
                    </a:gs>
                  </a:gsLst>
                  <a:lin ang="5400000" scaled="0"/>
                </a:gradFill>
              </a:rPr>
              <a:t>Results in unique constraints on the database level.</a:t>
            </a:r>
            <a:endParaRPr lang="bs-Latn-BA" dirty="0">
              <a:ln w="3175">
                <a:noFill/>
              </a:ln>
              <a:gradFill>
                <a:gsLst>
                  <a:gs pos="10101">
                    <a:schemeClr val="tx1"/>
                  </a:gs>
                  <a:gs pos="37000">
                    <a:schemeClr val="tx1"/>
                  </a:gs>
                </a:gsLst>
                <a:lin ang="5400000" scaled="0"/>
              </a:gradFill>
            </a:endParaRPr>
          </a:p>
          <a:p>
            <a:endParaRPr lang="en-US" dirty="0"/>
          </a:p>
        </p:txBody>
      </p:sp>
    </p:spTree>
    <p:extLst>
      <p:ext uri="{BB962C8B-B14F-4D97-AF65-F5344CB8AC3E}">
        <p14:creationId xmlns:p14="http://schemas.microsoft.com/office/powerpoint/2010/main" val="957415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Design Pattern</a:t>
            </a:r>
          </a:p>
        </p:txBody>
      </p:sp>
      <p:sp>
        <p:nvSpPr>
          <p:cNvPr id="4" name="Slide Number Placeholder 3"/>
          <p:cNvSpPr>
            <a:spLocks noGrp="1"/>
          </p:cNvSpPr>
          <p:nvPr>
            <p:ph type="sldNum" sz="quarter" idx="12"/>
          </p:nvPr>
        </p:nvSpPr>
        <p:spPr/>
        <p:txBody>
          <a:bodyPr/>
          <a:lstStyle/>
          <a:p>
            <a:fld id="{A0AE9EC9-F182-4A35-8041-CBBE9CFA6E78}" type="slidenum">
              <a:rPr lang="en-US" smtClean="0"/>
              <a:pPr/>
              <a:t>8</a:t>
            </a:fld>
            <a:endParaRPr lang="en-US" dirty="0"/>
          </a:p>
        </p:txBody>
      </p:sp>
      <p:sp>
        <p:nvSpPr>
          <p:cNvPr id="3" name="Content Placeholder 2"/>
          <p:cNvSpPr>
            <a:spLocks noGrp="1"/>
          </p:cNvSpPr>
          <p:nvPr>
            <p:ph type="body" sz="quarter" idx="13"/>
          </p:nvPr>
        </p:nvSpPr>
        <p:spPr/>
        <p:txBody>
          <a:bodyPr/>
          <a:lstStyle/>
          <a:p>
            <a:r>
              <a:rPr lang="en-US" dirty="0"/>
              <a:t>Separation of Concerns (SoC)</a:t>
            </a:r>
          </a:p>
          <a:p>
            <a:r>
              <a:rPr lang="en-US" dirty="0"/>
              <a:t>Search Engine Optimization (SEO) and Representational State Transfer (REST) friendly URL</a:t>
            </a:r>
          </a:p>
          <a:p>
            <a:r>
              <a:rPr lang="en-US" dirty="0"/>
              <a:t>Test Driven Development (TDD)</a:t>
            </a:r>
          </a:p>
          <a:p>
            <a:r>
              <a:rPr lang="en-US" dirty="0"/>
              <a:t>Better Integration with JavaScript </a:t>
            </a:r>
          </a:p>
          <a:p>
            <a:r>
              <a:rPr lang="en-US" dirty="0"/>
              <a:t>Stateless design</a:t>
            </a:r>
          </a:p>
          <a:p>
            <a:r>
              <a:rPr lang="en-US" dirty="0"/>
              <a:t>Full control over the rendered HTML</a:t>
            </a:r>
          </a:p>
          <a:p>
            <a:r>
              <a:rPr lang="en-US" dirty="0"/>
              <a:t>Less code duplication; promotes maintainability	</a:t>
            </a:r>
          </a:p>
        </p:txBody>
      </p:sp>
    </p:spTree>
    <p:extLst>
      <p:ext uri="{BB962C8B-B14F-4D97-AF65-F5344CB8AC3E}">
        <p14:creationId xmlns:p14="http://schemas.microsoft.com/office/powerpoint/2010/main" val="853865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t>Alternate Keys</a:t>
            </a:r>
            <a:r>
              <a:rPr lang="en-US" dirty="0"/>
              <a:t> Example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1640727" y="854560"/>
            <a:ext cx="8605745" cy="5501792"/>
          </a:xfrm>
          <a:prstGeom prst="rect">
            <a:avLst/>
          </a:prstGeom>
        </p:spPr>
      </p:pic>
    </p:spTree>
    <p:extLst>
      <p:ext uri="{BB962C8B-B14F-4D97-AF65-F5344CB8AC3E}">
        <p14:creationId xmlns:p14="http://schemas.microsoft.com/office/powerpoint/2010/main" val="3884725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latin typeface="Segoe UI Light" pitchFamily="34" charset="0"/>
              </a:rPr>
              <a:t>T-SQL Generation Improvements</a:t>
            </a:r>
            <a:endParaRPr lang="en-US" dirty="0"/>
          </a:p>
        </p:txBody>
      </p:sp>
      <p:sp>
        <p:nvSpPr>
          <p:cNvPr id="3" name="Text Placeholder 2"/>
          <p:cNvSpPr>
            <a:spLocks noGrp="1"/>
          </p:cNvSpPr>
          <p:nvPr>
            <p:ph type="body" sz="quarter" idx="13"/>
          </p:nvPr>
        </p:nvSpPr>
        <p:spPr/>
        <p:txBody>
          <a:bodyPr>
            <a:normAutofit/>
          </a:bodyPr>
          <a:lstStyle/>
          <a:p>
            <a:pPr marL="457200" indent="-457200">
              <a:spcAft>
                <a:spcPts val="1200"/>
              </a:spcAft>
            </a:pPr>
            <a:r>
              <a:rPr lang="bs-Latn-BA" dirty="0"/>
              <a:t>INSERT, UPDATE &amp; DELETE batches are now supported.</a:t>
            </a:r>
          </a:p>
          <a:p>
            <a:pPr marL="914400" lvl="1" indent="-457200">
              <a:spcAft>
                <a:spcPts val="1200"/>
              </a:spcAft>
              <a:buFont typeface="Arial" panose="020B0604020202020204" pitchFamily="34" charset="0"/>
              <a:buChar char="•"/>
            </a:pPr>
            <a:r>
              <a:rPr lang="bs-Latn-BA" dirty="0"/>
              <a:t>Providers are responsible </a:t>
            </a:r>
            <a:r>
              <a:rPr lang="en-GB" dirty="0"/>
              <a:t>for</a:t>
            </a:r>
            <a:r>
              <a:rPr lang="bs-Latn-BA" dirty="0"/>
              <a:t> split</a:t>
            </a:r>
            <a:r>
              <a:rPr lang="en-GB" dirty="0"/>
              <a:t>ting</a:t>
            </a:r>
            <a:r>
              <a:rPr lang="bs-Latn-BA" dirty="0"/>
              <a:t> batches into smaller chunks if needed by the backing server.</a:t>
            </a:r>
          </a:p>
          <a:p>
            <a:pPr marL="457200" indent="-457200">
              <a:spcAft>
                <a:spcPts val="1200"/>
              </a:spcAft>
            </a:pPr>
            <a:r>
              <a:rPr lang="bs-Latn-BA" dirty="0"/>
              <a:t>Added mixing of raw SQL with strongly typed LINQ queries.</a:t>
            </a:r>
          </a:p>
          <a:p>
            <a:pPr marL="457200" indent="-457200">
              <a:spcAft>
                <a:spcPts val="1200"/>
              </a:spcAft>
            </a:pPr>
            <a:r>
              <a:rPr lang="bs-Latn-BA" dirty="0"/>
              <a:t>Ability to include custom method</a:t>
            </a:r>
            <a:r>
              <a:rPr lang="en-GB" dirty="0"/>
              <a:t>s</a:t>
            </a:r>
            <a:r>
              <a:rPr lang="bs-Latn-BA" dirty="0"/>
              <a:t> in LINQ query to be evaluated on the client side.</a:t>
            </a:r>
          </a:p>
          <a:p>
            <a:pPr marL="457200" indent="-457200">
              <a:spcAft>
                <a:spcPts val="1200"/>
              </a:spcAft>
            </a:pPr>
            <a:r>
              <a:rPr lang="bs-Latn-BA" dirty="0"/>
              <a:t>Reduction of duplicate data when </a:t>
            </a:r>
            <a:r>
              <a:rPr lang="en-GB" dirty="0"/>
              <a:t>using</a:t>
            </a:r>
            <a:r>
              <a:rPr lang="bs-Latn-BA" dirty="0"/>
              <a:t> </a:t>
            </a:r>
            <a:r>
              <a:rPr lang="en-GB" dirty="0"/>
              <a:t>Include</a:t>
            </a:r>
            <a:r>
              <a:rPr lang="bs-Latn-BA" dirty="0"/>
              <a:t> in LINQ query.</a:t>
            </a:r>
            <a:endParaRPr lang="en-US" dirty="0"/>
          </a:p>
        </p:txBody>
      </p:sp>
    </p:spTree>
    <p:extLst>
      <p:ext uri="{BB962C8B-B14F-4D97-AF65-F5344CB8AC3E}">
        <p14:creationId xmlns:p14="http://schemas.microsoft.com/office/powerpoint/2010/main" val="3147267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1928293" y="338247"/>
            <a:ext cx="8030613" cy="2465280"/>
          </a:xfrm>
          <a:prstGeom prst="rect">
            <a:avLst/>
          </a:prstGeom>
        </p:spPr>
      </p:pic>
      <p:pic>
        <p:nvPicPr>
          <p:cNvPr id="6" name="Picture 5"/>
          <p:cNvPicPr>
            <a:picLocks noChangeAspect="1"/>
          </p:cNvPicPr>
          <p:nvPr/>
        </p:nvPicPr>
        <p:blipFill>
          <a:blip r:embed="rId4"/>
          <a:stretch>
            <a:fillRect/>
          </a:stretch>
        </p:blipFill>
        <p:spPr>
          <a:xfrm>
            <a:off x="1390649" y="2803527"/>
            <a:ext cx="9105900" cy="3552825"/>
          </a:xfrm>
          <a:prstGeom prst="rect">
            <a:avLst/>
          </a:prstGeom>
        </p:spPr>
      </p:pic>
    </p:spTree>
    <p:extLst>
      <p:ext uri="{BB962C8B-B14F-4D97-AF65-F5344CB8AC3E}">
        <p14:creationId xmlns:p14="http://schemas.microsoft.com/office/powerpoint/2010/main" val="2505831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 Raw SQL and strongly typed</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3326243" y="1214114"/>
            <a:ext cx="4981575" cy="2105025"/>
          </a:xfrm>
          <a:prstGeom prst="rect">
            <a:avLst/>
          </a:prstGeom>
        </p:spPr>
      </p:pic>
      <p:pic>
        <p:nvPicPr>
          <p:cNvPr id="8" name="Picture 7"/>
          <p:cNvPicPr>
            <a:picLocks noChangeAspect="1"/>
          </p:cNvPicPr>
          <p:nvPr/>
        </p:nvPicPr>
        <p:blipFill>
          <a:blip r:embed="rId4"/>
          <a:stretch>
            <a:fillRect/>
          </a:stretch>
        </p:blipFill>
        <p:spPr>
          <a:xfrm>
            <a:off x="1485900" y="3542653"/>
            <a:ext cx="8915400" cy="2657475"/>
          </a:xfrm>
          <a:prstGeom prst="rect">
            <a:avLst/>
          </a:prstGeom>
        </p:spPr>
      </p:pic>
    </p:spTree>
    <p:extLst>
      <p:ext uri="{BB962C8B-B14F-4D97-AF65-F5344CB8AC3E}">
        <p14:creationId xmlns:p14="http://schemas.microsoft.com/office/powerpoint/2010/main" val="3819286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Linq</a:t>
            </a:r>
            <a:r>
              <a:rPr lang="en-US" dirty="0"/>
              <a:t> on Client Side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3615142" y="1263732"/>
            <a:ext cx="4490472" cy="1971705"/>
          </a:xfrm>
          <a:prstGeom prst="rect">
            <a:avLst/>
          </a:prstGeom>
        </p:spPr>
      </p:pic>
      <p:pic>
        <p:nvPicPr>
          <p:cNvPr id="5" name="Picture 4"/>
          <p:cNvPicPr>
            <a:picLocks noChangeAspect="1"/>
          </p:cNvPicPr>
          <p:nvPr/>
        </p:nvPicPr>
        <p:blipFill>
          <a:blip r:embed="rId4"/>
          <a:stretch>
            <a:fillRect/>
          </a:stretch>
        </p:blipFill>
        <p:spPr>
          <a:xfrm>
            <a:off x="2487317" y="3426901"/>
            <a:ext cx="7372350" cy="2266950"/>
          </a:xfrm>
          <a:prstGeom prst="rect">
            <a:avLst/>
          </a:prstGeom>
        </p:spPr>
      </p:pic>
    </p:spTree>
    <p:extLst>
      <p:ext uri="{BB962C8B-B14F-4D97-AF65-F5344CB8AC3E}">
        <p14:creationId xmlns:p14="http://schemas.microsoft.com/office/powerpoint/2010/main" val="673512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Reduction of duplicate data when using Include in LINQ query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0" cap="none" spc="0" normalizeH="0" baseline="0" noProof="0" smtClean="0">
                <a:ln>
                  <a:noFill/>
                </a:ln>
                <a:solidFill>
                  <a:srgbClr val="898989"/>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rgbClr val="898989"/>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2233611" y="1764724"/>
            <a:ext cx="8941373" cy="1214519"/>
          </a:xfrm>
          <a:prstGeom prst="rect">
            <a:avLst/>
          </a:prstGeom>
        </p:spPr>
      </p:pic>
      <p:pic>
        <p:nvPicPr>
          <p:cNvPr id="5" name="Picture 4"/>
          <p:cNvPicPr>
            <a:picLocks noChangeAspect="1"/>
          </p:cNvPicPr>
          <p:nvPr/>
        </p:nvPicPr>
        <p:blipFill>
          <a:blip r:embed="rId4"/>
          <a:stretch>
            <a:fillRect/>
          </a:stretch>
        </p:blipFill>
        <p:spPr>
          <a:xfrm>
            <a:off x="2233611" y="3253263"/>
            <a:ext cx="7419975" cy="3009900"/>
          </a:xfrm>
          <a:prstGeom prst="rect">
            <a:avLst/>
          </a:prstGeom>
        </p:spPr>
      </p:pic>
    </p:spTree>
    <p:extLst>
      <p:ext uri="{BB962C8B-B14F-4D97-AF65-F5344CB8AC3E}">
        <p14:creationId xmlns:p14="http://schemas.microsoft.com/office/powerpoint/2010/main" val="3903948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s-Latn-BA" dirty="0">
                <a:latin typeface="Segoe UI Light" pitchFamily="34" charset="0"/>
              </a:rPr>
              <a:t>Key Generation – HiLo Sequence</a:t>
            </a:r>
            <a:endParaRPr lang="en-US" dirty="0"/>
          </a:p>
        </p:txBody>
      </p:sp>
      <p:sp>
        <p:nvSpPr>
          <p:cNvPr id="6" name="Rectangle 5"/>
          <p:cNvSpPr/>
          <p:nvPr/>
        </p:nvSpPr>
        <p:spPr>
          <a:xfrm>
            <a:off x="269240" y="1189176"/>
            <a:ext cx="11612753" cy="2726900"/>
          </a:xfrm>
          <a:prstGeom prst="rect">
            <a:avLst/>
          </a:prstGeom>
        </p:spPr>
        <p:txBody>
          <a:bodyPr wrap="square" lIns="182880" tIns="146304" rIns="182880" bIns="146304">
            <a:spAutoFit/>
          </a:bodyPr>
          <a:lstStyle/>
          <a:p>
            <a:pPr marL="457200" indent="-457200">
              <a:spcAft>
                <a:spcPts val="1200"/>
              </a:spcAft>
              <a:buFont typeface="Arial" panose="020B0604020202020204" pitchFamily="34" charset="0"/>
              <a:buChar char="•"/>
            </a:pPr>
            <a:r>
              <a:rPr lang="bs-Latn-BA" sz="3200" b="1" dirty="0">
                <a:ln w="3175">
                  <a:noFill/>
                </a:ln>
                <a:gradFill>
                  <a:gsLst>
                    <a:gs pos="10101">
                      <a:schemeClr val="tx1"/>
                    </a:gs>
                    <a:gs pos="37000">
                      <a:schemeClr val="tx1"/>
                    </a:gs>
                  </a:gsLst>
                  <a:lin ang="5400000" scaled="0"/>
                </a:gradFill>
                <a:latin typeface="Segoe UI Light"/>
                <a:cs typeface="Segoe UI" pitchFamily="34" charset="0"/>
              </a:rPr>
              <a:t>Preloading primary keys before SaveChanges are invoked.</a:t>
            </a:r>
          </a:p>
          <a:p>
            <a:pPr marL="457200" indent="-457200">
              <a:spcAft>
                <a:spcPts val="1200"/>
              </a:spcAft>
              <a:buFont typeface="Arial" panose="020B0604020202020204" pitchFamily="34" charset="0"/>
              <a:buChar char="•"/>
            </a:pPr>
            <a:r>
              <a:rPr lang="bs-Latn-BA" sz="3200" b="1" dirty="0">
                <a:ln w="3175">
                  <a:noFill/>
                </a:ln>
                <a:gradFill>
                  <a:gsLst>
                    <a:gs pos="10101">
                      <a:schemeClr val="tx1"/>
                    </a:gs>
                    <a:gs pos="37000">
                      <a:schemeClr val="tx1"/>
                    </a:gs>
                  </a:gsLst>
                  <a:lin ang="5400000" scaled="0"/>
                </a:gradFill>
                <a:latin typeface="Segoe UI Light"/>
                <a:cs typeface="Segoe UI" pitchFamily="34" charset="0"/>
              </a:rPr>
              <a:t>Keys are fetched as soon as entity is added to the context.</a:t>
            </a:r>
          </a:p>
          <a:p>
            <a:pPr marL="457200" indent="-457200">
              <a:spcAft>
                <a:spcPts val="1200"/>
              </a:spcAft>
              <a:buFont typeface="Arial" panose="020B0604020202020204" pitchFamily="34" charset="0"/>
              <a:buChar char="•"/>
            </a:pPr>
            <a:r>
              <a:rPr lang="bs-Latn-BA" sz="3200" b="1" dirty="0">
                <a:ln w="3175">
                  <a:noFill/>
                </a:ln>
                <a:gradFill>
                  <a:gsLst>
                    <a:gs pos="10101">
                      <a:schemeClr val="tx1"/>
                    </a:gs>
                    <a:gs pos="37000">
                      <a:schemeClr val="tx1"/>
                    </a:gs>
                  </a:gsLst>
                  <a:lin ang="5400000" scaled="0"/>
                </a:gradFill>
                <a:latin typeface="Segoe UI Light"/>
                <a:cs typeface="Segoe UI" pitchFamily="34" charset="0"/>
              </a:rPr>
              <a:t>Batch of 10 keys are fetched – will be configurable.</a:t>
            </a:r>
          </a:p>
          <a:p>
            <a:pPr marL="457200" indent="-457200">
              <a:spcAft>
                <a:spcPts val="1200"/>
              </a:spcAft>
              <a:buFont typeface="Arial" panose="020B0604020202020204" pitchFamily="34" charset="0"/>
              <a:buChar char="•"/>
            </a:pPr>
            <a:r>
              <a:rPr lang="bs-Latn-BA" sz="3200" b="1" dirty="0">
                <a:ln w="3175">
                  <a:noFill/>
                </a:ln>
                <a:gradFill>
                  <a:gsLst>
                    <a:gs pos="10101">
                      <a:schemeClr val="tx1"/>
                    </a:gs>
                    <a:gs pos="37000">
                      <a:schemeClr val="tx1"/>
                    </a:gs>
                  </a:gsLst>
                  <a:lin ang="5400000" scaled="0"/>
                </a:gradFill>
                <a:latin typeface="Segoe UI Light"/>
                <a:cs typeface="Segoe UI" pitchFamily="34" charset="0"/>
              </a:rPr>
              <a:t>Thread safe – no collisions.</a:t>
            </a:r>
            <a:endParaRPr lang="en-US" sz="3200" b="1" dirty="0">
              <a:ln w="3175">
                <a:noFill/>
              </a:ln>
              <a:gradFill>
                <a:gsLst>
                  <a:gs pos="10101">
                    <a:schemeClr val="tx1"/>
                  </a:gs>
                  <a:gs pos="37000">
                    <a:schemeClr val="tx1"/>
                  </a:gs>
                </a:gsLst>
                <a:lin ang="5400000" scaled="0"/>
              </a:gradFill>
              <a:latin typeface="Segoe UI Light"/>
              <a:cs typeface="Segoe UI" pitchFamily="34" charset="0"/>
            </a:endParaRPr>
          </a:p>
        </p:txBody>
      </p:sp>
    </p:spTree>
    <p:extLst>
      <p:ext uri="{BB962C8B-B14F-4D97-AF65-F5344CB8AC3E}">
        <p14:creationId xmlns:p14="http://schemas.microsoft.com/office/powerpoint/2010/main" val="81794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6"/>
          <p:cNvSpPr>
            <a:spLocks noGrp="1"/>
          </p:cNvSpPr>
          <p:nvPr>
            <p:ph type="body" sz="quarter" idx="13"/>
          </p:nvPr>
        </p:nvSpPr>
        <p:spPr/>
        <p:txBody>
          <a:bodyPr/>
          <a:lstStyle/>
          <a:p>
            <a:r>
              <a:rPr lang="en-US" altLang="en-US" dirty="0"/>
              <a:t>Demo: </a:t>
            </a:r>
            <a:r>
              <a:rPr lang="en-US" dirty="0"/>
              <a:t>More demos</a:t>
            </a:r>
          </a:p>
        </p:txBody>
      </p:sp>
    </p:spTree>
    <p:extLst>
      <p:ext uri="{BB962C8B-B14F-4D97-AF65-F5344CB8AC3E}">
        <p14:creationId xmlns:p14="http://schemas.microsoft.com/office/powerpoint/2010/main" val="2992862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Module Summary</a:t>
            </a:r>
          </a:p>
        </p:txBody>
      </p:sp>
      <p:sp>
        <p:nvSpPr>
          <p:cNvPr id="41988" name="Slide Number Placeholder 3"/>
          <p:cNvSpPr>
            <a:spLocks noGrp="1"/>
          </p:cNvSpPr>
          <p:nvPr>
            <p:ph type="sldNum" sz="quarter" idx="12"/>
          </p:nvPr>
        </p:nvSpPr>
        <p:spPr/>
        <p:txBody>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fld id="{498BC885-74B9-4C4D-BE39-DE8A643CAA54}" type="slidenum">
              <a:rPr lang="en-US" altLang="en-US" smtClean="0"/>
              <a:pPr/>
              <a:t>88</a:t>
            </a:fld>
            <a:endParaRPr lang="en-US" altLang="en-US" dirty="0"/>
          </a:p>
        </p:txBody>
      </p:sp>
      <p:sp>
        <p:nvSpPr>
          <p:cNvPr id="41987" name="Content Placeholder 2"/>
          <p:cNvSpPr>
            <a:spLocks noGrp="1"/>
          </p:cNvSpPr>
          <p:nvPr>
            <p:ph type="body" sz="quarter" idx="13"/>
          </p:nvPr>
        </p:nvSpPr>
        <p:spPr/>
        <p:txBody>
          <a:bodyPr/>
          <a:lstStyle/>
          <a:p>
            <a:r>
              <a:rPr lang="en-US" altLang="en-US" dirty="0"/>
              <a:t>In this module, you learnt about:</a:t>
            </a:r>
          </a:p>
          <a:p>
            <a:pPr lvl="1"/>
            <a:r>
              <a:rPr lang="en-US" altLang="en-US" dirty="0"/>
              <a:t>Model and its role in MVC pattern</a:t>
            </a:r>
          </a:p>
          <a:p>
            <a:pPr lvl="1"/>
            <a:r>
              <a:rPr lang="en-US" altLang="en-US" dirty="0"/>
              <a:t>Model development</a:t>
            </a:r>
          </a:p>
          <a:p>
            <a:pPr lvl="1"/>
            <a:r>
              <a:rPr lang="en-US" altLang="en-US" dirty="0"/>
              <a:t>Entity Framework Core</a:t>
            </a:r>
          </a:p>
          <a:p>
            <a:pPr lvl="1"/>
            <a:r>
              <a:rPr lang="en-US" altLang="en-US" dirty="0"/>
              <a:t>Scaffolding and scaffolding templates</a:t>
            </a:r>
          </a:p>
          <a:p>
            <a:pPr lvl="1"/>
            <a:r>
              <a:rPr lang="en-US" altLang="en-US" dirty="0"/>
              <a:t>Entity Framework development approaches</a:t>
            </a:r>
          </a:p>
          <a:p>
            <a:pPr lvl="1"/>
            <a:r>
              <a:rPr lang="en-US" altLang="en-US" dirty="0"/>
              <a:t>Code-first development and conventions</a:t>
            </a:r>
          </a:p>
          <a:p>
            <a:pPr lvl="1"/>
            <a:r>
              <a:rPr lang="en-US" altLang="en-US" dirty="0"/>
              <a:t>View-specific Model</a:t>
            </a:r>
          </a:p>
          <a:p>
            <a:pPr lvl="1"/>
            <a:r>
              <a:rPr lang="en-US" altLang="en-US" dirty="0"/>
              <a:t>Model binding and security</a:t>
            </a:r>
          </a:p>
          <a:p>
            <a:pPr lvl="1"/>
            <a:r>
              <a:rPr lang="en-US" altLang="en-US" dirty="0"/>
              <a:t>Model development Strategies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867" y="0"/>
            <a:ext cx="4568483" cy="6858000"/>
          </a:xfrm>
          <a:prstGeom prst="rect">
            <a:avLst/>
          </a:prstGeom>
        </p:spPr>
      </p:pic>
    </p:spTree>
    <p:extLst>
      <p:ext uri="{BB962C8B-B14F-4D97-AF65-F5344CB8AC3E}">
        <p14:creationId xmlns:p14="http://schemas.microsoft.com/office/powerpoint/2010/main" val="3228218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6082" name="Text Placeholder 6"/>
          <p:cNvSpPr>
            <a:spLocks noGrp="1"/>
          </p:cNvSpPr>
          <p:nvPr>
            <p:ph type="body" sz="quarter" idx="13"/>
          </p:nvPr>
        </p:nvSpPr>
        <p:spPr>
          <a:xfrm>
            <a:off x="0" y="1143000"/>
            <a:ext cx="6035675" cy="2286000"/>
          </a:xfrm>
          <a:solidFill>
            <a:schemeClr val="accent1">
              <a:alpha val="90195"/>
            </a:schemeClr>
          </a:solidFill>
        </p:spPr>
        <p:txBody>
          <a:bodyPr/>
          <a:lstStyle/>
          <a:p>
            <a:pPr>
              <a:spcBef>
                <a:spcPct val="0"/>
              </a:spcBef>
            </a:pPr>
            <a:r>
              <a:rPr lang="en-US" altLang="en-US" dirty="0"/>
              <a:t>Lab: Models</a:t>
            </a:r>
          </a:p>
        </p:txBody>
      </p:sp>
      <p:sp>
        <p:nvSpPr>
          <p:cNvPr id="2" name="Slide Number Placeholder 1"/>
          <p:cNvSpPr>
            <a:spLocks noGrp="1"/>
          </p:cNvSpPr>
          <p:nvPr>
            <p:ph type="sldNum" sz="quarter" idx="14"/>
          </p:nvPr>
        </p:nvSpPr>
        <p:spPr/>
        <p:txBody>
          <a:bodyPr/>
          <a:lstStyle/>
          <a:p>
            <a:pPr>
              <a:defRPr/>
            </a:pPr>
            <a:fld id="{A0AE9EC9-F182-4A35-8041-CBBE9CFA6E78}" type="slidenum">
              <a:rPr lang="en-US" smtClean="0"/>
              <a:pPr>
                <a:defRPr/>
              </a:pPr>
              <a:t>89</a:t>
            </a:fld>
            <a:endParaRPr lang="en-US" dirty="0"/>
          </a:p>
        </p:txBody>
      </p:sp>
    </p:spTree>
    <p:extLst>
      <p:ext uri="{BB962C8B-B14F-4D97-AF65-F5344CB8AC3E}">
        <p14:creationId xmlns:p14="http://schemas.microsoft.com/office/powerpoint/2010/main" val="233705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2: Models</a:t>
            </a:r>
          </a:p>
        </p:txBody>
      </p:sp>
      <p:sp>
        <p:nvSpPr>
          <p:cNvPr id="7" name="Text Placeholder 6"/>
          <p:cNvSpPr>
            <a:spLocks noGrp="1"/>
          </p:cNvSpPr>
          <p:nvPr>
            <p:ph type="body" sz="quarter" idx="12"/>
          </p:nvPr>
        </p:nvSpPr>
        <p:spPr/>
        <p:txBody>
          <a:bodyPr/>
          <a:lstStyle/>
          <a:p>
            <a:r>
              <a:rPr lang="en-US" dirty="0"/>
              <a:t>Section 2: </a:t>
            </a:r>
            <a:r>
              <a:rPr lang="en-IN" dirty="0"/>
              <a:t>Model Fundamentals</a:t>
            </a:r>
            <a:endParaRPr lang="en-US" dirty="0"/>
          </a:p>
        </p:txBody>
      </p:sp>
      <p:sp>
        <p:nvSpPr>
          <p:cNvPr id="4" name="Text Placeholder 1"/>
          <p:cNvSpPr>
            <a:spLocks noGrp="1"/>
          </p:cNvSpPr>
          <p:nvPr>
            <p:ph type="body" sz="quarter" idx="14"/>
          </p:nvPr>
        </p:nvSpPr>
        <p:spPr/>
        <p:txBody>
          <a:bodyPr/>
          <a:lstStyle/>
          <a:p>
            <a:r>
              <a:rPr lang="en-US" dirty="0"/>
              <a:t>Lesson: Role of Models</a:t>
            </a:r>
          </a:p>
        </p:txBody>
      </p:sp>
    </p:spTree>
    <p:extLst>
      <p:ext uri="{BB962C8B-B14F-4D97-AF65-F5344CB8AC3E}">
        <p14:creationId xmlns:p14="http://schemas.microsoft.com/office/powerpoint/2010/main" val="38679755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951114"/>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png"/></Relationships>
</file>

<file path=ppt/theme/_rels/theme5.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uildID_CrsTitle_Template(MS)">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theme>
</file>

<file path=ppt/theme/theme5.xml><?xml version="1.0" encoding="utf-8"?>
<a:theme xmlns:a="http://schemas.openxmlformats.org/drawingml/2006/main" name="1_BuildID_CrsTitle_Template(MS)">
  <a:themeElements>
    <a:clrScheme name="Custom 10">
      <a:dk1>
        <a:sysClr val="windowText" lastClr="000000"/>
      </a:dk1>
      <a:lt1>
        <a:sysClr val="window" lastClr="FFFFFF"/>
      </a:lt1>
      <a:dk2>
        <a:srgbClr val="385593"/>
      </a:dk2>
      <a:lt2>
        <a:srgbClr val="277EB5"/>
      </a:lt2>
      <a:accent1>
        <a:srgbClr val="E19004"/>
      </a:accent1>
      <a:accent2>
        <a:srgbClr val="9BBB59"/>
      </a:accent2>
      <a:accent3>
        <a:srgbClr val="FFE269"/>
      </a:accent3>
      <a:accent4>
        <a:srgbClr val="4F81BD"/>
      </a:accent4>
      <a:accent5>
        <a:srgbClr val="4BACC6"/>
      </a:accent5>
      <a:accent6>
        <a:srgbClr val="DAB77D"/>
      </a:accent6>
      <a:hlink>
        <a:srgbClr val="C0504D"/>
      </a:hlink>
      <a:folHlink>
        <a:srgbClr val="4F81BD"/>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40000"/>
            <a:lumOff val="60000"/>
          </a:schemeClr>
        </a:solidFill>
        <a:ln>
          <a:solidFill>
            <a:schemeClr val="accent4"/>
          </a:solidFill>
        </a:ln>
      </a:spPr>
      <a:bodyPr rtlCol="0" anchor="ctr"/>
      <a:lstStyle>
        <a:defPPr marL="228600" indent="-228600" algn="ctr">
          <a:buBlip>
            <a:blip xmlns:r="http://schemas.openxmlformats.org/officeDocument/2006/relationships" r:embed="rId1"/>
          </a:buBlip>
          <a:defRPr dirty="0" err="1" smtClean="0">
            <a:solidFill>
              <a:sysClr val="windowText" lastClr="000000"/>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marL="228600" indent="-228600">
          <a:buSzPct val="110000"/>
          <a:buBlip>
            <a:blip xmlns:r="http://schemas.openxmlformats.org/officeDocument/2006/relationships" r:embed="rId1"/>
          </a:buBlip>
          <a:defRPr dirty="0" err="1" smtClean="0"/>
        </a:defPPr>
      </a:lstStyle>
    </a:txDef>
  </a:objectDefaults>
  <a:extraClrSchemeLst/>
</a:theme>
</file>

<file path=ppt/theme/theme6.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7.xml><?xml version="1.0" encoding="utf-8"?>
<a:theme xmlns:a="http://schemas.openxmlformats.org/drawingml/2006/main" name="1_In Use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6375C8FA780A4A9433C215E9C41C5A" ma:contentTypeVersion="7" ma:contentTypeDescription="Create a new document." ma:contentTypeScope="" ma:versionID="f9cd2a465e15a3cf2ebd573f1729d078">
  <xsd:schema xmlns:xsd="http://www.w3.org/2001/XMLSchema" xmlns:xs="http://www.w3.org/2001/XMLSchema" xmlns:p="http://schemas.microsoft.com/office/2006/metadata/properties" xmlns:ns2="230e9df3-be65-4c73-a93b-d1236ebd677e" xmlns:ns3="0ceb57e8-30bb-4ddc-b1ff-c2c8350d6c89" targetNamespace="http://schemas.microsoft.com/office/2006/metadata/properties" ma:root="true" ma:fieldsID="16b04afcfef45332ac70667ecd218e24" ns2:_="" ns3:_="">
    <xsd:import namespace="230e9df3-be65-4c73-a93b-d1236ebd677e"/>
    <xsd:import namespace="0ceb57e8-30bb-4ddc-b1ff-c2c8350d6c8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ceb57e8-30bb-4ddc-b1ff-c2c8350d6c8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CPS089-1839222384-132</_dlc_DocId>
    <_dlc_DocIdUrl xmlns="230e9df3-be65-4c73-a93b-d1236ebd677e">
      <Url>https://microsoft.sharepoint.com/teams/CampusProjectSites089/hahzsakosd/ipdev/_layouts/15/DocIdRedir.aspx?ID=CPS089-1839222384-132</Url>
      <Description>CPS089-1839222384-132</Description>
    </_dlc_DocIdUrl>
  </documentManagement>
</p:properties>
</file>

<file path=customXml/itemProps1.xml><?xml version="1.0" encoding="utf-8"?>
<ds:datastoreItem xmlns:ds="http://schemas.openxmlformats.org/officeDocument/2006/customXml" ds:itemID="{2932BB43-CC83-4452-860F-01A6B32598AE}">
  <ds:schemaRefs>
    <ds:schemaRef ds:uri="http://schemas.microsoft.com/sharepoint/v3/contenttype/forms"/>
  </ds:schemaRefs>
</ds:datastoreItem>
</file>

<file path=customXml/itemProps2.xml><?xml version="1.0" encoding="utf-8"?>
<ds:datastoreItem xmlns:ds="http://schemas.openxmlformats.org/officeDocument/2006/customXml" ds:itemID="{B9F1F147-7BA6-4527-80E2-0D2DCEFA21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0ceb57e8-30bb-4ddc-b1ff-c2c8350d6c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171210-C477-4566-8548-BB0C3F46A12A}">
  <ds:schemaRefs>
    <ds:schemaRef ds:uri="http://schemas.microsoft.com/sharepoint/events"/>
  </ds:schemaRefs>
</ds:datastoreItem>
</file>

<file path=customXml/itemProps4.xml><?xml version="1.0" encoding="utf-8"?>
<ds:datastoreItem xmlns:ds="http://schemas.openxmlformats.org/officeDocument/2006/customXml" ds:itemID="{F5C59637-0C0B-4B6D-AEC1-EE29CDD9C385}">
  <ds:schemaRefs>
    <ds:schemaRef ds:uri="http://schemas.microsoft.com/office/2006/metadata/properties"/>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27780</TotalTime>
  <Words>10838</Words>
  <Application>Microsoft Office PowerPoint</Application>
  <PresentationFormat>Widescreen</PresentationFormat>
  <Paragraphs>1129</Paragraphs>
  <Slides>90</Slides>
  <Notes>90</Notes>
  <HiddenSlides>30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90</vt:i4>
      </vt:variant>
    </vt:vector>
  </HeadingPairs>
  <TitlesOfParts>
    <vt:vector size="110" baseType="lpstr">
      <vt:lpstr>Arial</vt:lpstr>
      <vt:lpstr>Avenir LT Pro 45 Book</vt:lpstr>
      <vt:lpstr>Calibri</vt:lpstr>
      <vt:lpstr>Calibri Light</vt:lpstr>
      <vt:lpstr>Consolas</vt:lpstr>
      <vt:lpstr>Courier New</vt:lpstr>
      <vt:lpstr>inherit</vt:lpstr>
      <vt:lpstr>Segoe Pro Light</vt:lpstr>
      <vt:lpstr>Segoe Semibold</vt:lpstr>
      <vt:lpstr>Segoe UI</vt:lpstr>
      <vt:lpstr>Segoe UI Light</vt:lpstr>
      <vt:lpstr>SFMono-Regular</vt:lpstr>
      <vt:lpstr>Wingdings</vt:lpstr>
      <vt:lpstr>In Use_Office Theme</vt:lpstr>
      <vt:lpstr>Services4x3</vt:lpstr>
      <vt:lpstr>Custom Design</vt:lpstr>
      <vt:lpstr>BuildID_CrsTitle_Template(MS)</vt:lpstr>
      <vt:lpstr>1_BuildID_CrsTitle_Template(MS)</vt:lpstr>
      <vt:lpstr>5-30629_Build_Template_WHITE</vt:lpstr>
      <vt:lpstr>1_In Use_Office Theme</vt:lpstr>
      <vt:lpstr>PowerPoint Presentation</vt:lpstr>
      <vt:lpstr>PowerPoint Presentation</vt:lpstr>
      <vt:lpstr>How to View This Presentation</vt:lpstr>
      <vt:lpstr>Module 2: Models and EF Core</vt:lpstr>
      <vt:lpstr>Module 2: Models</vt:lpstr>
      <vt:lpstr>Model View Controller (MVC) Design Pattern</vt:lpstr>
      <vt:lpstr>MVC Control Flow</vt:lpstr>
      <vt:lpstr>MVC Design Pattern</vt:lpstr>
      <vt:lpstr>Module 2: Models</vt:lpstr>
      <vt:lpstr>Model</vt:lpstr>
      <vt:lpstr>Role of a Model</vt:lpstr>
      <vt:lpstr>Role of a Model</vt:lpstr>
      <vt:lpstr>PowerPoint Presentation</vt:lpstr>
      <vt:lpstr>Module 2: Models</vt:lpstr>
      <vt:lpstr>Entity Framework</vt:lpstr>
      <vt:lpstr>EF Architecture</vt:lpstr>
      <vt:lpstr>Our Data Domain – Contoso University</vt:lpstr>
      <vt:lpstr>Model Development</vt:lpstr>
      <vt:lpstr>Model Relationships</vt:lpstr>
      <vt:lpstr>Model Relationships</vt:lpstr>
      <vt:lpstr>Model Relationships - DbContext</vt:lpstr>
      <vt:lpstr>View Specific Models (DTOs)</vt:lpstr>
      <vt:lpstr>View Specific Models (DTOs)</vt:lpstr>
      <vt:lpstr>Entity Framework and ADO.NET</vt:lpstr>
      <vt:lpstr>PowerPoint Presentation</vt:lpstr>
      <vt:lpstr>What is Entity Framework Core?</vt:lpstr>
      <vt:lpstr>Out of Band | Release History</vt:lpstr>
      <vt:lpstr>Why is Entity Framework Changing?</vt:lpstr>
      <vt:lpstr>Code-based Modeling vs. EDMX-based Database/Model first</vt:lpstr>
      <vt:lpstr>New Core</vt:lpstr>
      <vt:lpstr>Module 2: Models</vt:lpstr>
      <vt:lpstr>Entity Framework Core only supports  Code-based Modeling  (that is, Code First approach)</vt:lpstr>
      <vt:lpstr>Entity Framework Development Approaches</vt:lpstr>
      <vt:lpstr>Code-First Development</vt:lpstr>
      <vt:lpstr>Code-First Approach: Pros and Cons</vt:lpstr>
      <vt:lpstr>Tooling</vt:lpstr>
      <vt:lpstr>Database Creation Using Entity Framework - I</vt:lpstr>
      <vt:lpstr>Database Creation Using Entity Framework - II</vt:lpstr>
      <vt:lpstr>Database Seeding</vt:lpstr>
      <vt:lpstr>Database Seeding</vt:lpstr>
      <vt:lpstr>Configuring Connections with Entity Framework</vt:lpstr>
      <vt:lpstr>Code First Migrations</vt:lpstr>
      <vt:lpstr>Migration Methods</vt:lpstr>
      <vt:lpstr>Creating and Applying Migrations</vt:lpstr>
      <vt:lpstr>Entity Framework Tools &amp; CLI</vt:lpstr>
      <vt:lpstr>Entity Framework Tools &amp; CLI</vt:lpstr>
      <vt:lpstr>PowerPoint Presentation</vt:lpstr>
      <vt:lpstr>PowerPoint Presentation</vt:lpstr>
      <vt:lpstr>PowerPoint Presentation</vt:lpstr>
      <vt:lpstr>PowerPoint Presentation</vt:lpstr>
      <vt:lpstr>PowerPoint Presentation</vt:lpstr>
      <vt:lpstr>Code First (Existing Database)</vt:lpstr>
      <vt:lpstr>PowerPoint Presentation</vt:lpstr>
      <vt:lpstr>Module 2: Models</vt:lpstr>
      <vt:lpstr>Code-First Conventions - I</vt:lpstr>
      <vt:lpstr>Code-First Conventions - II</vt:lpstr>
      <vt:lpstr>View-Specific Model</vt:lpstr>
      <vt:lpstr>EF Core Fluent API</vt:lpstr>
      <vt:lpstr>EF Core Fluent API – Shadow Properties</vt:lpstr>
      <vt:lpstr>EF Core Fluent API – Concurrency Token</vt:lpstr>
      <vt:lpstr>EF Core Fluent API – Relationships</vt:lpstr>
      <vt:lpstr>EF Core Fluent API – Conventions</vt:lpstr>
      <vt:lpstr>EF Core Fluent API – Model-Level Query Filters</vt:lpstr>
      <vt:lpstr>Module 2: Models</vt:lpstr>
      <vt:lpstr>Scaffolding</vt:lpstr>
      <vt:lpstr>ASP.NET MVC Scaffolding in Visual Studio</vt:lpstr>
      <vt:lpstr>Scaffolding Templates</vt:lpstr>
      <vt:lpstr>PowerPoint Presentation</vt:lpstr>
      <vt:lpstr>Module 2: Models</vt:lpstr>
      <vt:lpstr>Model Binding</vt:lpstr>
      <vt:lpstr>Async Query and Save</vt:lpstr>
      <vt:lpstr>Model Development Strategies</vt:lpstr>
      <vt:lpstr>PowerPoint Presentation</vt:lpstr>
      <vt:lpstr>Module 2: Models</vt:lpstr>
      <vt:lpstr>Migrations</vt:lpstr>
      <vt:lpstr>New features</vt:lpstr>
      <vt:lpstr>Shadow Properties</vt:lpstr>
      <vt:lpstr>Shadow Properties Example</vt:lpstr>
      <vt:lpstr>Alternate Keys</vt:lpstr>
      <vt:lpstr>Alternate Keys Example</vt:lpstr>
      <vt:lpstr>T-SQL Generation Improvements</vt:lpstr>
      <vt:lpstr>Batch</vt:lpstr>
      <vt:lpstr>Mix Raw SQL and strongly typed</vt:lpstr>
      <vt:lpstr>Linq on Client Side</vt:lpstr>
      <vt:lpstr>Reduction of duplicate data when using Include in LINQ query</vt:lpstr>
      <vt:lpstr>Key Generation – HiLo Sequence</vt:lpstr>
      <vt:lpstr>PowerPoint Presentation</vt:lpstr>
      <vt:lpstr>Module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Goutham.Upadhyaya@Microsoft.com</dc:creator>
  <cp:lastModifiedBy>Tanya Do</cp:lastModifiedBy>
  <cp:revision>470</cp:revision>
  <dcterms:created xsi:type="dcterms:W3CDTF">2014-12-14T01:20:01Z</dcterms:created>
  <dcterms:modified xsi:type="dcterms:W3CDTF">2020-05-13T14:05:10Z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josalem@microsoft.com</vt:lpwstr>
  </property>
  <property fmtid="{D5CDD505-2E9C-101B-9397-08002B2CF9AE}" pid="6" name="MSIP_Label_f42aa342-8706-4288-bd11-ebb85995028c_SetDate">
    <vt:lpwstr>2017-09-27T11:18:40.8451836-07:00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0x010100066375C8FA780A4A9433C215E9C41C5A</vt:lpwstr>
  </property>
  <property fmtid="{D5CDD505-2E9C-101B-9397-08002B2CF9AE}" pid="12" name="_dlc_DocIdItemGuid">
    <vt:lpwstr>80fbb4af-778c-41c0-8521-7aad4edb50aa</vt:lpwstr>
  </property>
</Properties>
</file>